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4" r:id="rId5"/>
  </p:sldMasterIdLst>
  <p:notesMasterIdLst>
    <p:notesMasterId r:id="rId18"/>
  </p:notesMasterIdLst>
  <p:handoutMasterIdLst>
    <p:handoutMasterId r:id="rId19"/>
  </p:handoutMasterIdLst>
  <p:sldIdLst>
    <p:sldId id="266" r:id="rId6"/>
    <p:sldId id="273" r:id="rId7"/>
    <p:sldId id="280" r:id="rId8"/>
    <p:sldId id="2147478241" r:id="rId9"/>
    <p:sldId id="282" r:id="rId10"/>
    <p:sldId id="288" r:id="rId11"/>
    <p:sldId id="286" r:id="rId12"/>
    <p:sldId id="279" r:id="rId13"/>
    <p:sldId id="2147478243" r:id="rId14"/>
    <p:sldId id="2147478245" r:id="rId15"/>
    <p:sldId id="281" r:id="rId16"/>
    <p:sldId id="277"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8C7E"/>
    <a:srgbClr val="9A82A0"/>
    <a:srgbClr val="5F7D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94" autoAdjust="0"/>
  </p:normalViewPr>
  <p:slideViewPr>
    <p:cSldViewPr snapToGrid="0">
      <p:cViewPr varScale="1">
        <p:scale>
          <a:sx n="61" d="100"/>
          <a:sy n="61" d="100"/>
        </p:scale>
        <p:origin x="1493" y="3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A90B4-DF59-4623-B2A4-E510BA774830}"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sv-SE"/>
        </a:p>
      </dgm:t>
    </dgm:pt>
    <dgm:pt modelId="{118A891B-EF4E-4304-B4A9-B9F7FA829D6F}">
      <dgm:prSet phldrT="[Text]"/>
      <dgm:spPr/>
      <dgm:t>
        <a:bodyPr/>
        <a:lstStyle/>
        <a:p>
          <a:r>
            <a:rPr lang="sv-SE"/>
            <a:t>Säker, Tillgänglig och effektiv </a:t>
          </a:r>
        </a:p>
      </dgm:t>
    </dgm:pt>
    <dgm:pt modelId="{82E21269-3FC4-4C1B-B4D4-C2D99D0E55D4}" type="parTrans" cxnId="{3868EAA9-A652-45C7-B1C4-9A1368DFA636}">
      <dgm:prSet/>
      <dgm:spPr/>
      <dgm:t>
        <a:bodyPr/>
        <a:lstStyle/>
        <a:p>
          <a:endParaRPr lang="sv-SE"/>
        </a:p>
      </dgm:t>
    </dgm:pt>
    <dgm:pt modelId="{513017BE-1158-4128-AD24-72109E25902C}" type="sibTrans" cxnId="{3868EAA9-A652-45C7-B1C4-9A1368DFA636}">
      <dgm:prSet/>
      <dgm:spPr/>
      <dgm:t>
        <a:bodyPr/>
        <a:lstStyle/>
        <a:p>
          <a:endParaRPr lang="sv-SE"/>
        </a:p>
      </dgm:t>
    </dgm:pt>
    <dgm:pt modelId="{A65C5CE7-D976-42E4-9164-D1B83A330C89}">
      <dgm:prSet phldrT="[Text]"/>
      <dgm:spPr/>
      <dgm:t>
        <a:bodyPr/>
        <a:lstStyle/>
        <a:p>
          <a:pPr>
            <a:buFont typeface="Calibri"/>
            <a:buChar char="-"/>
          </a:pPr>
          <a:r>
            <a:rPr lang="en-US">
              <a:ea typeface="Calibri"/>
              <a:cs typeface="Calibri"/>
            </a:rPr>
            <a:t>Hur </a:t>
          </a:r>
          <a:r>
            <a:rPr lang="en-US" err="1">
              <a:ea typeface="Calibri"/>
              <a:cs typeface="Calibri"/>
            </a:rPr>
            <a:t>kan</a:t>
          </a:r>
          <a:r>
            <a:rPr lang="en-US">
              <a:ea typeface="Calibri"/>
              <a:cs typeface="Calibri"/>
            </a:rPr>
            <a:t> Vi </a:t>
          </a:r>
          <a:r>
            <a:rPr lang="en-US" err="1">
              <a:ea typeface="Calibri"/>
              <a:cs typeface="Calibri"/>
            </a:rPr>
            <a:t>på</a:t>
          </a:r>
          <a:r>
            <a:rPr lang="en-US">
              <a:ea typeface="Calibri"/>
              <a:cs typeface="Calibri"/>
            </a:rPr>
            <a:t> </a:t>
          </a:r>
          <a:r>
            <a:rPr lang="en-US" err="1">
              <a:ea typeface="Calibri"/>
              <a:cs typeface="Calibri"/>
            </a:rPr>
            <a:t>vår</a:t>
          </a:r>
          <a:r>
            <a:rPr lang="en-US">
              <a:ea typeface="Calibri"/>
              <a:cs typeface="Calibri"/>
            </a:rPr>
            <a:t> </a:t>
          </a:r>
          <a:r>
            <a:rPr lang="en-US" err="1">
              <a:ea typeface="Calibri"/>
              <a:cs typeface="Calibri"/>
            </a:rPr>
            <a:t>arbetsplats</a:t>
          </a:r>
          <a:r>
            <a:rPr lang="en-US">
              <a:ea typeface="Calibri"/>
              <a:cs typeface="Calibri"/>
            </a:rPr>
            <a:t> </a:t>
          </a:r>
          <a:r>
            <a:rPr lang="en-US" err="1">
              <a:ea typeface="Calibri"/>
              <a:cs typeface="Calibri"/>
            </a:rPr>
            <a:t>ge</a:t>
          </a:r>
          <a:r>
            <a:rPr lang="en-US">
              <a:ea typeface="Calibri"/>
              <a:cs typeface="Calibri"/>
            </a:rPr>
            <a:t> </a:t>
          </a:r>
          <a:r>
            <a:rPr lang="en-US" err="1">
              <a:ea typeface="Calibri"/>
              <a:cs typeface="Calibri"/>
            </a:rPr>
            <a:t>en</a:t>
          </a:r>
          <a:r>
            <a:rPr lang="en-US">
              <a:ea typeface="Calibri"/>
              <a:cs typeface="Calibri"/>
            </a:rPr>
            <a:t> god och </a:t>
          </a:r>
          <a:r>
            <a:rPr lang="en-US" err="1">
              <a:ea typeface="Calibri"/>
              <a:cs typeface="Calibri"/>
            </a:rPr>
            <a:t>säker</a:t>
          </a:r>
          <a:r>
            <a:rPr lang="en-US">
              <a:ea typeface="Calibri"/>
              <a:cs typeface="Calibri"/>
            </a:rPr>
            <a:t> </a:t>
          </a:r>
          <a:r>
            <a:rPr lang="en-US" err="1">
              <a:ea typeface="Calibri"/>
              <a:cs typeface="Calibri"/>
            </a:rPr>
            <a:t>vård</a:t>
          </a:r>
          <a:r>
            <a:rPr lang="en-US">
              <a:ea typeface="Calibri"/>
              <a:cs typeface="Calibri"/>
            </a:rPr>
            <a:t> och </a:t>
          </a:r>
          <a:r>
            <a:rPr lang="en-US" err="1">
              <a:ea typeface="Calibri"/>
              <a:cs typeface="Calibri"/>
            </a:rPr>
            <a:t>omsorg</a:t>
          </a:r>
          <a:r>
            <a:rPr lang="en-US">
              <a:ea typeface="Calibri"/>
              <a:cs typeface="Calibri"/>
            </a:rPr>
            <a:t> till </a:t>
          </a:r>
          <a:r>
            <a:rPr lang="en-US" err="1">
              <a:ea typeface="Calibri"/>
              <a:cs typeface="Calibri"/>
            </a:rPr>
            <a:t>dom</a:t>
          </a:r>
          <a:r>
            <a:rPr lang="en-US">
              <a:ea typeface="Calibri"/>
              <a:cs typeface="Calibri"/>
            </a:rPr>
            <a:t> vi </a:t>
          </a:r>
          <a:r>
            <a:rPr lang="en-US" err="1">
              <a:ea typeface="Calibri"/>
              <a:cs typeface="Calibri"/>
            </a:rPr>
            <a:t>vårdar</a:t>
          </a:r>
          <a:r>
            <a:rPr lang="en-US">
              <a:ea typeface="Calibri"/>
              <a:cs typeface="Calibri"/>
            </a:rPr>
            <a:t> och ger </a:t>
          </a:r>
          <a:r>
            <a:rPr lang="en-US" err="1">
              <a:ea typeface="Calibri"/>
              <a:cs typeface="Calibri"/>
            </a:rPr>
            <a:t>omsorg</a:t>
          </a:r>
          <a:r>
            <a:rPr lang="en-US">
              <a:ea typeface="Calibri"/>
              <a:cs typeface="Calibri"/>
            </a:rPr>
            <a:t>? </a:t>
          </a:r>
          <a:endParaRPr lang="sv-SE"/>
        </a:p>
      </dgm:t>
    </dgm:pt>
    <dgm:pt modelId="{55A7DEC4-F44E-41C5-BF2A-344B61D40B4B}" type="parTrans" cxnId="{1D4F67FB-CE96-4AA3-969B-9AC35EF651E8}">
      <dgm:prSet/>
      <dgm:spPr/>
      <dgm:t>
        <a:bodyPr/>
        <a:lstStyle/>
        <a:p>
          <a:endParaRPr lang="sv-SE"/>
        </a:p>
      </dgm:t>
    </dgm:pt>
    <dgm:pt modelId="{D9E84E03-E1EB-4080-A0FF-25D9BF8F383B}" type="sibTrans" cxnId="{1D4F67FB-CE96-4AA3-969B-9AC35EF651E8}">
      <dgm:prSet/>
      <dgm:spPr/>
      <dgm:t>
        <a:bodyPr/>
        <a:lstStyle/>
        <a:p>
          <a:endParaRPr lang="sv-SE"/>
        </a:p>
      </dgm:t>
    </dgm:pt>
    <dgm:pt modelId="{22959D64-9DD9-487F-9679-4ADF45187E01}">
      <dgm:prSet phldrT="[Text]"/>
      <dgm:spPr/>
      <dgm:t>
        <a:bodyPr/>
        <a:lstStyle/>
        <a:p>
          <a:r>
            <a:rPr lang="sv-SE"/>
            <a:t>Personcentrerad, Medskapande</a:t>
          </a:r>
        </a:p>
      </dgm:t>
    </dgm:pt>
    <dgm:pt modelId="{6D136B37-B48A-45A0-8866-0965B401F080}" type="parTrans" cxnId="{92A888E2-3E34-4BBD-A091-720DFF57BC5B}">
      <dgm:prSet/>
      <dgm:spPr/>
      <dgm:t>
        <a:bodyPr/>
        <a:lstStyle/>
        <a:p>
          <a:endParaRPr lang="sv-SE"/>
        </a:p>
      </dgm:t>
    </dgm:pt>
    <dgm:pt modelId="{5D4C52E4-E2EC-488C-900B-D3269EA622F7}" type="sibTrans" cxnId="{92A888E2-3E34-4BBD-A091-720DFF57BC5B}">
      <dgm:prSet/>
      <dgm:spPr/>
      <dgm:t>
        <a:bodyPr/>
        <a:lstStyle/>
        <a:p>
          <a:endParaRPr lang="sv-SE"/>
        </a:p>
      </dgm:t>
    </dgm:pt>
    <dgm:pt modelId="{5646888F-1DCD-406C-A250-1C67064842AB}">
      <dgm:prSet phldrT="[Text]"/>
      <dgm:spPr/>
      <dgm:t>
        <a:bodyPr/>
        <a:lstStyle/>
        <a:p>
          <a:pPr>
            <a:buFont typeface="Calibri"/>
            <a:buChar char="-"/>
          </a:pPr>
          <a:r>
            <a:rPr lang="en-US" err="1">
              <a:ea typeface="Calibri"/>
              <a:cs typeface="Calibri"/>
            </a:rPr>
            <a:t>Varför</a:t>
          </a:r>
          <a:r>
            <a:rPr lang="en-US">
              <a:ea typeface="Calibri"/>
              <a:cs typeface="Calibri"/>
            </a:rPr>
            <a:t> </a:t>
          </a:r>
          <a:r>
            <a:rPr lang="en-US" err="1">
              <a:ea typeface="Calibri"/>
              <a:cs typeface="Calibri"/>
            </a:rPr>
            <a:t>är</a:t>
          </a:r>
          <a:r>
            <a:rPr lang="en-US">
              <a:ea typeface="Calibri"/>
              <a:cs typeface="Calibri"/>
            </a:rPr>
            <a:t> det </a:t>
          </a:r>
          <a:r>
            <a:rPr lang="en-US" err="1">
              <a:ea typeface="Calibri"/>
              <a:cs typeface="Calibri"/>
            </a:rPr>
            <a:t>viktigt</a:t>
          </a:r>
          <a:r>
            <a:rPr lang="en-US">
              <a:ea typeface="Calibri"/>
              <a:cs typeface="Calibri"/>
            </a:rPr>
            <a:t> </a:t>
          </a:r>
          <a:r>
            <a:rPr lang="en-US" err="1">
              <a:ea typeface="Calibri"/>
              <a:cs typeface="Calibri"/>
            </a:rPr>
            <a:t>att</a:t>
          </a:r>
          <a:r>
            <a:rPr lang="en-US">
              <a:ea typeface="Calibri"/>
              <a:cs typeface="Calibri"/>
            </a:rPr>
            <a:t> </a:t>
          </a:r>
          <a:r>
            <a:rPr lang="en-US" err="1">
              <a:ea typeface="Calibri"/>
              <a:cs typeface="Calibri"/>
            </a:rPr>
            <a:t>lyssna</a:t>
          </a:r>
          <a:r>
            <a:rPr lang="en-US">
              <a:ea typeface="Calibri"/>
              <a:cs typeface="Calibri"/>
            </a:rPr>
            <a:t> in </a:t>
          </a:r>
          <a:r>
            <a:rPr lang="en-US" err="1">
              <a:ea typeface="Calibri"/>
              <a:cs typeface="Calibri"/>
            </a:rPr>
            <a:t>individens</a:t>
          </a:r>
          <a:r>
            <a:rPr lang="en-US">
              <a:ea typeface="Calibri"/>
              <a:cs typeface="Calibri"/>
            </a:rPr>
            <a:t> </a:t>
          </a:r>
          <a:r>
            <a:rPr lang="en-US" err="1">
              <a:ea typeface="Calibri"/>
              <a:cs typeface="Calibri"/>
            </a:rPr>
            <a:t>behov</a:t>
          </a:r>
          <a:r>
            <a:rPr lang="en-US">
              <a:ea typeface="Calibri"/>
              <a:cs typeface="Calibri"/>
            </a:rPr>
            <a:t>?</a:t>
          </a:r>
          <a:endParaRPr lang="sv-SE"/>
        </a:p>
      </dgm:t>
    </dgm:pt>
    <dgm:pt modelId="{E3B52328-B1A3-4DC1-8BE2-FCC138F6BE6E}" type="parTrans" cxnId="{630BE9F6-4811-4632-9F56-40773FA65FF8}">
      <dgm:prSet/>
      <dgm:spPr/>
      <dgm:t>
        <a:bodyPr/>
        <a:lstStyle/>
        <a:p>
          <a:endParaRPr lang="sv-SE"/>
        </a:p>
      </dgm:t>
    </dgm:pt>
    <dgm:pt modelId="{70F6A72D-FC2F-4FE9-B1A9-1019AAD89177}" type="sibTrans" cxnId="{630BE9F6-4811-4632-9F56-40773FA65FF8}">
      <dgm:prSet/>
      <dgm:spPr/>
      <dgm:t>
        <a:bodyPr/>
        <a:lstStyle/>
        <a:p>
          <a:endParaRPr lang="sv-SE"/>
        </a:p>
      </dgm:t>
    </dgm:pt>
    <dgm:pt modelId="{D500C9A7-D7B6-4748-B14B-BD54E5B8611D}">
      <dgm:prSet phldrT="[Text]"/>
      <dgm:spPr/>
      <dgm:t>
        <a:bodyPr/>
        <a:lstStyle/>
        <a:p>
          <a:pPr>
            <a:buFont typeface="Calibri"/>
            <a:buChar char="-"/>
          </a:pPr>
          <a:r>
            <a:rPr lang="en-US" err="1">
              <a:ea typeface="Calibri"/>
              <a:cs typeface="Calibri"/>
            </a:rPr>
            <a:t>Varför</a:t>
          </a:r>
          <a:r>
            <a:rPr lang="en-US">
              <a:ea typeface="Calibri"/>
              <a:cs typeface="Calibri"/>
            </a:rPr>
            <a:t> </a:t>
          </a:r>
          <a:r>
            <a:rPr lang="en-US" err="1">
              <a:ea typeface="Calibri"/>
              <a:cs typeface="Calibri"/>
            </a:rPr>
            <a:t>är</a:t>
          </a:r>
          <a:r>
            <a:rPr lang="en-US">
              <a:ea typeface="Calibri"/>
              <a:cs typeface="Calibri"/>
            </a:rPr>
            <a:t> det </a:t>
          </a:r>
          <a:r>
            <a:rPr lang="en-US" err="1">
              <a:ea typeface="Calibri"/>
              <a:cs typeface="Calibri"/>
            </a:rPr>
            <a:t>viktigt</a:t>
          </a:r>
          <a:r>
            <a:rPr lang="en-US">
              <a:ea typeface="Calibri"/>
              <a:cs typeface="Calibri"/>
            </a:rPr>
            <a:t> </a:t>
          </a:r>
          <a:r>
            <a:rPr lang="en-US" err="1">
              <a:ea typeface="Calibri"/>
              <a:cs typeface="Calibri"/>
            </a:rPr>
            <a:t>att</a:t>
          </a:r>
          <a:r>
            <a:rPr lang="en-US">
              <a:ea typeface="Calibri"/>
              <a:cs typeface="Calibri"/>
            </a:rPr>
            <a:t> </a:t>
          </a:r>
          <a:r>
            <a:rPr lang="en-US" err="1">
              <a:ea typeface="Calibri"/>
              <a:cs typeface="Calibri"/>
            </a:rPr>
            <a:t>följa</a:t>
          </a:r>
          <a:r>
            <a:rPr lang="en-US">
              <a:ea typeface="Calibri"/>
              <a:cs typeface="Calibri"/>
            </a:rPr>
            <a:t> </a:t>
          </a:r>
          <a:r>
            <a:rPr lang="en-US" err="1">
              <a:ea typeface="Calibri"/>
              <a:cs typeface="Calibri"/>
            </a:rPr>
            <a:t>rutiner</a:t>
          </a:r>
          <a:r>
            <a:rPr lang="en-US">
              <a:ea typeface="Calibri"/>
              <a:cs typeface="Calibri"/>
            </a:rPr>
            <a:t>?</a:t>
          </a:r>
          <a:endParaRPr lang="sv-SE"/>
        </a:p>
      </dgm:t>
    </dgm:pt>
    <dgm:pt modelId="{3062A9D4-7091-4AB9-B712-F79E923B50A4}" type="parTrans" cxnId="{E29DEA3C-CAA7-4262-A763-DA51B6DE6FFE}">
      <dgm:prSet/>
      <dgm:spPr/>
      <dgm:t>
        <a:bodyPr/>
        <a:lstStyle/>
        <a:p>
          <a:endParaRPr lang="sv-SE"/>
        </a:p>
      </dgm:t>
    </dgm:pt>
    <dgm:pt modelId="{D334A06A-216D-45F7-87FC-3DFCDC32B56B}" type="sibTrans" cxnId="{E29DEA3C-CAA7-4262-A763-DA51B6DE6FFE}">
      <dgm:prSet/>
      <dgm:spPr/>
      <dgm:t>
        <a:bodyPr/>
        <a:lstStyle/>
        <a:p>
          <a:endParaRPr lang="sv-SE"/>
        </a:p>
      </dgm:t>
    </dgm:pt>
    <dgm:pt modelId="{5F803DBB-A906-4715-9FFD-560DDC26D5D2}">
      <dgm:prSet phldrT="[Text]"/>
      <dgm:spPr/>
      <dgm:t>
        <a:bodyPr/>
        <a:lstStyle/>
        <a:p>
          <a:pPr>
            <a:buFont typeface="Calibri"/>
            <a:buChar char="-"/>
          </a:pPr>
          <a:r>
            <a:rPr lang="en-US">
              <a:ea typeface="Calibri"/>
              <a:cs typeface="Calibri"/>
            </a:rPr>
            <a:t>Hur tar Vi </a:t>
          </a:r>
          <a:r>
            <a:rPr lang="en-US" err="1">
              <a:ea typeface="Calibri"/>
              <a:cs typeface="Calibri"/>
            </a:rPr>
            <a:t>på</a:t>
          </a:r>
          <a:r>
            <a:rPr lang="en-US">
              <a:ea typeface="Calibri"/>
              <a:cs typeface="Calibri"/>
            </a:rPr>
            <a:t> </a:t>
          </a:r>
          <a:r>
            <a:rPr lang="en-US" err="1">
              <a:ea typeface="Calibri"/>
              <a:cs typeface="Calibri"/>
            </a:rPr>
            <a:t>vår</a:t>
          </a:r>
          <a:r>
            <a:rPr lang="en-US">
              <a:ea typeface="Calibri"/>
              <a:cs typeface="Calibri"/>
            </a:rPr>
            <a:t> </a:t>
          </a:r>
          <a:r>
            <a:rPr lang="en-US" err="1">
              <a:ea typeface="Calibri"/>
              <a:cs typeface="Calibri"/>
            </a:rPr>
            <a:t>arbetsplats</a:t>
          </a:r>
          <a:r>
            <a:rPr lang="en-US">
              <a:ea typeface="Calibri"/>
              <a:cs typeface="Calibri"/>
            </a:rPr>
            <a:t> </a:t>
          </a:r>
          <a:r>
            <a:rPr lang="en-US" err="1">
              <a:ea typeface="Calibri"/>
              <a:cs typeface="Calibri"/>
            </a:rPr>
            <a:t>tillvara</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individens</a:t>
          </a:r>
          <a:r>
            <a:rPr lang="en-US">
              <a:ea typeface="Calibri"/>
              <a:cs typeface="Calibri"/>
            </a:rPr>
            <a:t> </a:t>
          </a:r>
          <a:r>
            <a:rPr lang="en-US" err="1">
              <a:ea typeface="Calibri"/>
              <a:cs typeface="Calibri"/>
            </a:rPr>
            <a:t>egen</a:t>
          </a:r>
          <a:r>
            <a:rPr lang="en-US">
              <a:ea typeface="Calibri"/>
              <a:cs typeface="Calibri"/>
            </a:rPr>
            <a:t> </a:t>
          </a:r>
          <a:r>
            <a:rPr lang="en-US" err="1">
              <a:ea typeface="Calibri"/>
              <a:cs typeface="Calibri"/>
            </a:rPr>
            <a:t>förmåga</a:t>
          </a:r>
          <a:r>
            <a:rPr lang="en-US">
              <a:ea typeface="Calibri"/>
              <a:cs typeface="Calibri"/>
            </a:rPr>
            <a:t>?</a:t>
          </a:r>
          <a:endParaRPr lang="sv-SE"/>
        </a:p>
      </dgm:t>
    </dgm:pt>
    <dgm:pt modelId="{1B53F45C-D77D-4C3B-A553-58F614D77132}" type="parTrans" cxnId="{78EE255E-3263-4E8D-9459-3F4A77E98CB9}">
      <dgm:prSet/>
      <dgm:spPr/>
      <dgm:t>
        <a:bodyPr/>
        <a:lstStyle/>
        <a:p>
          <a:endParaRPr lang="sv-SE"/>
        </a:p>
      </dgm:t>
    </dgm:pt>
    <dgm:pt modelId="{B9E7446B-2754-4820-AC10-631E54BC1CEF}" type="sibTrans" cxnId="{78EE255E-3263-4E8D-9459-3F4A77E98CB9}">
      <dgm:prSet/>
      <dgm:spPr/>
      <dgm:t>
        <a:bodyPr/>
        <a:lstStyle/>
        <a:p>
          <a:endParaRPr lang="sv-SE"/>
        </a:p>
      </dgm:t>
    </dgm:pt>
    <dgm:pt modelId="{00B95AF3-B149-452B-B4FD-A021ACB91A18}" type="pres">
      <dgm:prSet presAssocID="{39BA90B4-DF59-4623-B2A4-E510BA774830}" presName="Name0" presStyleCnt="0">
        <dgm:presLayoutVars>
          <dgm:dir/>
          <dgm:animLvl val="lvl"/>
          <dgm:resizeHandles val="exact"/>
        </dgm:presLayoutVars>
      </dgm:prSet>
      <dgm:spPr/>
    </dgm:pt>
    <dgm:pt modelId="{C6792334-C36D-4450-9128-6DA718852C82}" type="pres">
      <dgm:prSet presAssocID="{118A891B-EF4E-4304-B4A9-B9F7FA829D6F}" presName="composite" presStyleCnt="0"/>
      <dgm:spPr/>
    </dgm:pt>
    <dgm:pt modelId="{93D67804-96AB-4159-BDD0-B60CF2FA45DD}" type="pres">
      <dgm:prSet presAssocID="{118A891B-EF4E-4304-B4A9-B9F7FA829D6F}" presName="parTx" presStyleLbl="alignNode1" presStyleIdx="0" presStyleCnt="2">
        <dgm:presLayoutVars>
          <dgm:chMax val="0"/>
          <dgm:chPref val="0"/>
          <dgm:bulletEnabled val="1"/>
        </dgm:presLayoutVars>
      </dgm:prSet>
      <dgm:spPr/>
    </dgm:pt>
    <dgm:pt modelId="{52188B02-6079-414D-AC77-1193B0235310}" type="pres">
      <dgm:prSet presAssocID="{118A891B-EF4E-4304-B4A9-B9F7FA829D6F}" presName="desTx" presStyleLbl="alignAccFollowNode1" presStyleIdx="0" presStyleCnt="2">
        <dgm:presLayoutVars>
          <dgm:bulletEnabled val="1"/>
        </dgm:presLayoutVars>
      </dgm:prSet>
      <dgm:spPr/>
    </dgm:pt>
    <dgm:pt modelId="{4F4BF90B-8981-4183-A678-4AC4B5359B82}" type="pres">
      <dgm:prSet presAssocID="{513017BE-1158-4128-AD24-72109E25902C}" presName="space" presStyleCnt="0"/>
      <dgm:spPr/>
    </dgm:pt>
    <dgm:pt modelId="{A3D89C0E-6F15-4F84-8F47-A75A08C52742}" type="pres">
      <dgm:prSet presAssocID="{22959D64-9DD9-487F-9679-4ADF45187E01}" presName="composite" presStyleCnt="0"/>
      <dgm:spPr/>
    </dgm:pt>
    <dgm:pt modelId="{EC6C2456-36B7-484A-8C38-8B2D8D412207}" type="pres">
      <dgm:prSet presAssocID="{22959D64-9DD9-487F-9679-4ADF45187E01}" presName="parTx" presStyleLbl="alignNode1" presStyleIdx="1" presStyleCnt="2">
        <dgm:presLayoutVars>
          <dgm:chMax val="0"/>
          <dgm:chPref val="0"/>
          <dgm:bulletEnabled val="1"/>
        </dgm:presLayoutVars>
      </dgm:prSet>
      <dgm:spPr/>
    </dgm:pt>
    <dgm:pt modelId="{2F315D69-1340-4DB1-8B15-E126F17341C6}" type="pres">
      <dgm:prSet presAssocID="{22959D64-9DD9-487F-9679-4ADF45187E01}" presName="desTx" presStyleLbl="alignAccFollowNode1" presStyleIdx="1" presStyleCnt="2">
        <dgm:presLayoutVars>
          <dgm:bulletEnabled val="1"/>
        </dgm:presLayoutVars>
      </dgm:prSet>
      <dgm:spPr/>
    </dgm:pt>
  </dgm:ptLst>
  <dgm:cxnLst>
    <dgm:cxn modelId="{E29DEA3C-CAA7-4262-A763-DA51B6DE6FFE}" srcId="{118A891B-EF4E-4304-B4A9-B9F7FA829D6F}" destId="{D500C9A7-D7B6-4748-B14B-BD54E5B8611D}" srcOrd="1" destOrd="0" parTransId="{3062A9D4-7091-4AB9-B712-F79E923B50A4}" sibTransId="{D334A06A-216D-45F7-87FC-3DFCDC32B56B}"/>
    <dgm:cxn modelId="{78EE255E-3263-4E8D-9459-3F4A77E98CB9}" srcId="{22959D64-9DD9-487F-9679-4ADF45187E01}" destId="{5F803DBB-A906-4715-9FFD-560DDC26D5D2}" srcOrd="1" destOrd="0" parTransId="{1B53F45C-D77D-4C3B-A553-58F614D77132}" sibTransId="{B9E7446B-2754-4820-AC10-631E54BC1CEF}"/>
    <dgm:cxn modelId="{127E1444-85E5-44B6-88C0-1860193696B7}" type="presOf" srcId="{118A891B-EF4E-4304-B4A9-B9F7FA829D6F}" destId="{93D67804-96AB-4159-BDD0-B60CF2FA45DD}" srcOrd="0" destOrd="0" presId="urn:microsoft.com/office/officeart/2005/8/layout/hList1"/>
    <dgm:cxn modelId="{51E536A3-8D0C-44FE-A484-EE43FC3B25A2}" type="presOf" srcId="{D500C9A7-D7B6-4748-B14B-BD54E5B8611D}" destId="{52188B02-6079-414D-AC77-1193B0235310}" srcOrd="0" destOrd="1" presId="urn:microsoft.com/office/officeart/2005/8/layout/hList1"/>
    <dgm:cxn modelId="{C11910A4-BB5A-486B-8DA0-DA6CA4B8B265}" type="presOf" srcId="{5646888F-1DCD-406C-A250-1C67064842AB}" destId="{2F315D69-1340-4DB1-8B15-E126F17341C6}" srcOrd="0" destOrd="0" presId="urn:microsoft.com/office/officeart/2005/8/layout/hList1"/>
    <dgm:cxn modelId="{3868EAA9-A652-45C7-B1C4-9A1368DFA636}" srcId="{39BA90B4-DF59-4623-B2A4-E510BA774830}" destId="{118A891B-EF4E-4304-B4A9-B9F7FA829D6F}" srcOrd="0" destOrd="0" parTransId="{82E21269-3FC4-4C1B-B4D4-C2D99D0E55D4}" sibTransId="{513017BE-1158-4128-AD24-72109E25902C}"/>
    <dgm:cxn modelId="{18A3CAB1-66D6-4451-8D42-0F4C4979DDBB}" type="presOf" srcId="{22959D64-9DD9-487F-9679-4ADF45187E01}" destId="{EC6C2456-36B7-484A-8C38-8B2D8D412207}" srcOrd="0" destOrd="0" presId="urn:microsoft.com/office/officeart/2005/8/layout/hList1"/>
    <dgm:cxn modelId="{B67660C1-B9E4-43FA-9D52-AB5726A09DD5}" type="presOf" srcId="{39BA90B4-DF59-4623-B2A4-E510BA774830}" destId="{00B95AF3-B149-452B-B4FD-A021ACB91A18}" srcOrd="0" destOrd="0" presId="urn:microsoft.com/office/officeart/2005/8/layout/hList1"/>
    <dgm:cxn modelId="{92A888E2-3E34-4BBD-A091-720DFF57BC5B}" srcId="{39BA90B4-DF59-4623-B2A4-E510BA774830}" destId="{22959D64-9DD9-487F-9679-4ADF45187E01}" srcOrd="1" destOrd="0" parTransId="{6D136B37-B48A-45A0-8866-0965B401F080}" sibTransId="{5D4C52E4-E2EC-488C-900B-D3269EA622F7}"/>
    <dgm:cxn modelId="{66307FE4-FEE4-43A5-8506-8B8C3EB185BC}" type="presOf" srcId="{A65C5CE7-D976-42E4-9164-D1B83A330C89}" destId="{52188B02-6079-414D-AC77-1193B0235310}" srcOrd="0" destOrd="0" presId="urn:microsoft.com/office/officeart/2005/8/layout/hList1"/>
    <dgm:cxn modelId="{630BE9F6-4811-4632-9F56-40773FA65FF8}" srcId="{22959D64-9DD9-487F-9679-4ADF45187E01}" destId="{5646888F-1DCD-406C-A250-1C67064842AB}" srcOrd="0" destOrd="0" parTransId="{E3B52328-B1A3-4DC1-8BE2-FCC138F6BE6E}" sibTransId="{70F6A72D-FC2F-4FE9-B1A9-1019AAD89177}"/>
    <dgm:cxn modelId="{1D4F67FB-CE96-4AA3-969B-9AC35EF651E8}" srcId="{118A891B-EF4E-4304-B4A9-B9F7FA829D6F}" destId="{A65C5CE7-D976-42E4-9164-D1B83A330C89}" srcOrd="0" destOrd="0" parTransId="{55A7DEC4-F44E-41C5-BF2A-344B61D40B4B}" sibTransId="{D9E84E03-E1EB-4080-A0FF-25D9BF8F383B}"/>
    <dgm:cxn modelId="{3C7D38FD-0F05-4CAA-937C-59A054D6DFE6}" type="presOf" srcId="{5F803DBB-A906-4715-9FFD-560DDC26D5D2}" destId="{2F315D69-1340-4DB1-8B15-E126F17341C6}" srcOrd="0" destOrd="1" presId="urn:microsoft.com/office/officeart/2005/8/layout/hList1"/>
    <dgm:cxn modelId="{62D591F0-08BB-4ADF-9FB2-B34FF42A1100}" type="presParOf" srcId="{00B95AF3-B149-452B-B4FD-A021ACB91A18}" destId="{C6792334-C36D-4450-9128-6DA718852C82}" srcOrd="0" destOrd="0" presId="urn:microsoft.com/office/officeart/2005/8/layout/hList1"/>
    <dgm:cxn modelId="{A869CEA3-15FF-40F1-9EE4-E0B5A1B557F9}" type="presParOf" srcId="{C6792334-C36D-4450-9128-6DA718852C82}" destId="{93D67804-96AB-4159-BDD0-B60CF2FA45DD}" srcOrd="0" destOrd="0" presId="urn:microsoft.com/office/officeart/2005/8/layout/hList1"/>
    <dgm:cxn modelId="{5C536BF3-D1B1-45CC-B5C4-C879D54A4503}" type="presParOf" srcId="{C6792334-C36D-4450-9128-6DA718852C82}" destId="{52188B02-6079-414D-AC77-1193B0235310}" srcOrd="1" destOrd="0" presId="urn:microsoft.com/office/officeart/2005/8/layout/hList1"/>
    <dgm:cxn modelId="{06F8B224-B8AF-4333-B489-58A64B27DC17}" type="presParOf" srcId="{00B95AF3-B149-452B-B4FD-A021ACB91A18}" destId="{4F4BF90B-8981-4183-A678-4AC4B5359B82}" srcOrd="1" destOrd="0" presId="urn:microsoft.com/office/officeart/2005/8/layout/hList1"/>
    <dgm:cxn modelId="{B8761077-7388-491A-94F2-0A16ED347903}" type="presParOf" srcId="{00B95AF3-B149-452B-B4FD-A021ACB91A18}" destId="{A3D89C0E-6F15-4F84-8F47-A75A08C52742}" srcOrd="2" destOrd="0" presId="urn:microsoft.com/office/officeart/2005/8/layout/hList1"/>
    <dgm:cxn modelId="{68ED23A5-BAA5-4DAC-A589-B5FCEB96BDB9}" type="presParOf" srcId="{A3D89C0E-6F15-4F84-8F47-A75A08C52742}" destId="{EC6C2456-36B7-484A-8C38-8B2D8D412207}" srcOrd="0" destOrd="0" presId="urn:microsoft.com/office/officeart/2005/8/layout/hList1"/>
    <dgm:cxn modelId="{63E896A5-7C4D-4E8C-8553-F4F7120A12FF}" type="presParOf" srcId="{A3D89C0E-6F15-4F84-8F47-A75A08C52742}" destId="{2F315D69-1340-4DB1-8B15-E126F17341C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BA90B4-DF59-4623-B2A4-E510BA774830}"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sv-SE"/>
        </a:p>
      </dgm:t>
    </dgm:pt>
    <dgm:pt modelId="{118A891B-EF4E-4304-B4A9-B9F7FA829D6F}">
      <dgm:prSet phldrT="[Text]"/>
      <dgm:spPr/>
      <dgm:t>
        <a:bodyPr/>
        <a:lstStyle/>
        <a:p>
          <a:r>
            <a:rPr lang="sv-SE"/>
            <a:t>Kunskapsbaserad, Jämlik</a:t>
          </a:r>
        </a:p>
      </dgm:t>
    </dgm:pt>
    <dgm:pt modelId="{82E21269-3FC4-4C1B-B4D4-C2D99D0E55D4}" type="parTrans" cxnId="{3868EAA9-A652-45C7-B1C4-9A1368DFA636}">
      <dgm:prSet/>
      <dgm:spPr/>
      <dgm:t>
        <a:bodyPr/>
        <a:lstStyle/>
        <a:p>
          <a:endParaRPr lang="sv-SE"/>
        </a:p>
      </dgm:t>
    </dgm:pt>
    <dgm:pt modelId="{513017BE-1158-4128-AD24-72109E25902C}" type="sibTrans" cxnId="{3868EAA9-A652-45C7-B1C4-9A1368DFA636}">
      <dgm:prSet/>
      <dgm:spPr/>
      <dgm:t>
        <a:bodyPr/>
        <a:lstStyle/>
        <a:p>
          <a:endParaRPr lang="sv-SE"/>
        </a:p>
      </dgm:t>
    </dgm:pt>
    <dgm:pt modelId="{A65C5CE7-D976-42E4-9164-D1B83A330C89}">
      <dgm:prSet phldrT="[Text]"/>
      <dgm:spPr/>
      <dgm:t>
        <a:bodyPr/>
        <a:lstStyle/>
        <a:p>
          <a:pPr>
            <a:buFont typeface="Calibri"/>
            <a:buChar char="-"/>
          </a:pPr>
          <a:r>
            <a:rPr lang="en-US">
              <a:ea typeface="Calibri"/>
              <a:cs typeface="Calibri"/>
            </a:rPr>
            <a:t>Om jag </a:t>
          </a:r>
          <a:r>
            <a:rPr lang="en-US" err="1">
              <a:ea typeface="Calibri"/>
              <a:cs typeface="Calibri"/>
            </a:rPr>
            <a:t>känner</a:t>
          </a:r>
          <a:r>
            <a:rPr lang="en-US">
              <a:ea typeface="Calibri"/>
              <a:cs typeface="Calibri"/>
            </a:rPr>
            <a:t> </a:t>
          </a:r>
          <a:r>
            <a:rPr lang="en-US" err="1">
              <a:ea typeface="Calibri"/>
              <a:cs typeface="Calibri"/>
            </a:rPr>
            <a:t>mig</a:t>
          </a:r>
          <a:r>
            <a:rPr lang="en-US">
              <a:ea typeface="Calibri"/>
              <a:cs typeface="Calibri"/>
            </a:rPr>
            <a:t> </a:t>
          </a:r>
          <a:r>
            <a:rPr lang="en-US" err="1">
              <a:ea typeface="Calibri"/>
              <a:cs typeface="Calibri"/>
            </a:rPr>
            <a:t>osäker</a:t>
          </a:r>
          <a:r>
            <a:rPr lang="en-US">
              <a:ea typeface="Calibri"/>
              <a:cs typeface="Calibri"/>
            </a:rPr>
            <a:t> </a:t>
          </a:r>
          <a:r>
            <a:rPr lang="en-US" err="1">
              <a:ea typeface="Calibri"/>
              <a:cs typeface="Calibri"/>
            </a:rPr>
            <a:t>inför</a:t>
          </a:r>
          <a:r>
            <a:rPr lang="en-US">
              <a:ea typeface="Calibri"/>
              <a:cs typeface="Calibri"/>
            </a:rPr>
            <a:t> </a:t>
          </a:r>
          <a:r>
            <a:rPr lang="en-US" err="1">
              <a:ea typeface="Calibri"/>
              <a:cs typeface="Calibri"/>
            </a:rPr>
            <a:t>en</a:t>
          </a:r>
          <a:r>
            <a:rPr lang="en-US">
              <a:ea typeface="Calibri"/>
              <a:cs typeface="Calibri"/>
            </a:rPr>
            <a:t> situation, </a:t>
          </a:r>
          <a:r>
            <a:rPr lang="en-US" err="1">
              <a:ea typeface="Calibri"/>
              <a:cs typeface="Calibri"/>
            </a:rPr>
            <a:t>vart</a:t>
          </a:r>
          <a:r>
            <a:rPr lang="en-US">
              <a:ea typeface="Calibri"/>
              <a:cs typeface="Calibri"/>
            </a:rPr>
            <a:t> och till </a:t>
          </a:r>
          <a:r>
            <a:rPr lang="en-US" err="1">
              <a:ea typeface="Calibri"/>
              <a:cs typeface="Calibri"/>
            </a:rPr>
            <a:t>vem</a:t>
          </a:r>
          <a:r>
            <a:rPr lang="en-US">
              <a:ea typeface="Calibri"/>
              <a:cs typeface="Calibri"/>
            </a:rPr>
            <a:t> </a:t>
          </a:r>
          <a:r>
            <a:rPr lang="en-US" err="1">
              <a:ea typeface="Calibri"/>
              <a:cs typeface="Calibri"/>
            </a:rPr>
            <a:t>vänder</a:t>
          </a:r>
          <a:r>
            <a:rPr lang="en-US">
              <a:ea typeface="Calibri"/>
              <a:cs typeface="Calibri"/>
            </a:rPr>
            <a:t> jag </a:t>
          </a:r>
          <a:r>
            <a:rPr lang="en-US" err="1">
              <a:ea typeface="Calibri"/>
              <a:cs typeface="Calibri"/>
            </a:rPr>
            <a:t>mig</a:t>
          </a:r>
          <a:r>
            <a:rPr lang="en-US">
              <a:ea typeface="Calibri"/>
              <a:cs typeface="Calibri"/>
            </a:rPr>
            <a:t>? </a:t>
          </a:r>
          <a:endParaRPr lang="sv-SE"/>
        </a:p>
      </dgm:t>
    </dgm:pt>
    <dgm:pt modelId="{55A7DEC4-F44E-41C5-BF2A-344B61D40B4B}" type="parTrans" cxnId="{1D4F67FB-CE96-4AA3-969B-9AC35EF651E8}">
      <dgm:prSet/>
      <dgm:spPr/>
      <dgm:t>
        <a:bodyPr/>
        <a:lstStyle/>
        <a:p>
          <a:endParaRPr lang="sv-SE"/>
        </a:p>
      </dgm:t>
    </dgm:pt>
    <dgm:pt modelId="{D9E84E03-E1EB-4080-A0FF-25D9BF8F383B}" type="sibTrans" cxnId="{1D4F67FB-CE96-4AA3-969B-9AC35EF651E8}">
      <dgm:prSet/>
      <dgm:spPr/>
      <dgm:t>
        <a:bodyPr/>
        <a:lstStyle/>
        <a:p>
          <a:endParaRPr lang="sv-SE"/>
        </a:p>
      </dgm:t>
    </dgm:pt>
    <dgm:pt modelId="{22959D64-9DD9-487F-9679-4ADF45187E01}">
      <dgm:prSet phldrT="[Text]"/>
      <dgm:spPr/>
      <dgm:t>
        <a:bodyPr/>
        <a:lstStyle/>
        <a:p>
          <a:r>
            <a:rPr lang="sv-SE"/>
            <a:t>Samverkan, Kontinuitet </a:t>
          </a:r>
        </a:p>
      </dgm:t>
    </dgm:pt>
    <dgm:pt modelId="{6D136B37-B48A-45A0-8866-0965B401F080}" type="parTrans" cxnId="{92A888E2-3E34-4BBD-A091-720DFF57BC5B}">
      <dgm:prSet/>
      <dgm:spPr/>
      <dgm:t>
        <a:bodyPr/>
        <a:lstStyle/>
        <a:p>
          <a:endParaRPr lang="sv-SE"/>
        </a:p>
      </dgm:t>
    </dgm:pt>
    <dgm:pt modelId="{5D4C52E4-E2EC-488C-900B-D3269EA622F7}" type="sibTrans" cxnId="{92A888E2-3E34-4BBD-A091-720DFF57BC5B}">
      <dgm:prSet/>
      <dgm:spPr/>
      <dgm:t>
        <a:bodyPr/>
        <a:lstStyle/>
        <a:p>
          <a:endParaRPr lang="sv-SE"/>
        </a:p>
      </dgm:t>
    </dgm:pt>
    <dgm:pt modelId="{5646888F-1DCD-406C-A250-1C67064842AB}">
      <dgm:prSet phldrT="[Text]"/>
      <dgm:spPr/>
      <dgm:t>
        <a:bodyPr/>
        <a:lstStyle/>
        <a:p>
          <a:pPr>
            <a:buFont typeface="Calibri"/>
            <a:buChar char="-"/>
          </a:pPr>
          <a:r>
            <a:rPr lang="en-US">
              <a:ea typeface="Calibri"/>
              <a:cs typeface="Calibri"/>
            </a:rPr>
            <a:t>Vad </a:t>
          </a:r>
          <a:r>
            <a:rPr lang="en-US" err="1">
              <a:ea typeface="Calibri"/>
              <a:cs typeface="Calibri"/>
            </a:rPr>
            <a:t>innebär</a:t>
          </a:r>
          <a:r>
            <a:rPr lang="en-US">
              <a:ea typeface="Calibri"/>
              <a:cs typeface="Calibri"/>
            </a:rPr>
            <a:t> det för </a:t>
          </a:r>
          <a:r>
            <a:rPr lang="en-US" err="1">
              <a:ea typeface="Calibri"/>
              <a:cs typeface="Calibri"/>
            </a:rPr>
            <a:t>mig</a:t>
          </a:r>
          <a:r>
            <a:rPr lang="en-US">
              <a:ea typeface="Calibri"/>
              <a:cs typeface="Calibri"/>
            </a:rPr>
            <a:t> </a:t>
          </a:r>
          <a:r>
            <a:rPr lang="en-US" err="1">
              <a:ea typeface="Calibri"/>
              <a:cs typeface="Calibri"/>
            </a:rPr>
            <a:t>att</a:t>
          </a:r>
          <a:r>
            <a:rPr lang="en-US">
              <a:ea typeface="Calibri"/>
              <a:cs typeface="Calibri"/>
            </a:rPr>
            <a:t> </a:t>
          </a:r>
          <a:r>
            <a:rPr lang="en-US" err="1">
              <a:ea typeface="Calibri"/>
              <a:cs typeface="Calibri"/>
            </a:rPr>
            <a:t>samverka</a:t>
          </a:r>
          <a:r>
            <a:rPr lang="en-US">
              <a:ea typeface="Calibri"/>
              <a:cs typeface="Calibri"/>
            </a:rPr>
            <a:t>?</a:t>
          </a:r>
          <a:endParaRPr lang="sv-SE"/>
        </a:p>
      </dgm:t>
    </dgm:pt>
    <dgm:pt modelId="{E3B52328-B1A3-4DC1-8BE2-FCC138F6BE6E}" type="parTrans" cxnId="{630BE9F6-4811-4632-9F56-40773FA65FF8}">
      <dgm:prSet/>
      <dgm:spPr/>
      <dgm:t>
        <a:bodyPr/>
        <a:lstStyle/>
        <a:p>
          <a:endParaRPr lang="sv-SE"/>
        </a:p>
      </dgm:t>
    </dgm:pt>
    <dgm:pt modelId="{70F6A72D-FC2F-4FE9-B1A9-1019AAD89177}" type="sibTrans" cxnId="{630BE9F6-4811-4632-9F56-40773FA65FF8}">
      <dgm:prSet/>
      <dgm:spPr/>
      <dgm:t>
        <a:bodyPr/>
        <a:lstStyle/>
        <a:p>
          <a:endParaRPr lang="sv-SE"/>
        </a:p>
      </dgm:t>
    </dgm:pt>
    <dgm:pt modelId="{BE2A47DF-64D6-4308-BF26-B00E0BB4B1AA}">
      <dgm:prSet/>
      <dgm:spPr/>
      <dgm:t>
        <a:bodyPr/>
        <a:lstStyle/>
        <a:p>
          <a:pPr>
            <a:buFont typeface="Calibri"/>
            <a:buChar char="-"/>
          </a:pPr>
          <a:r>
            <a:rPr lang="en-US">
              <a:ea typeface="Calibri"/>
              <a:cs typeface="Calibri"/>
            </a:rPr>
            <a:t>Hur får jag del av tex ny kunskap och vetskap om att våra rutiner har ändras? </a:t>
          </a:r>
        </a:p>
      </dgm:t>
    </dgm:pt>
    <dgm:pt modelId="{7701EDAF-CF6E-4ED0-A38E-AB9465A6DD29}" type="parTrans" cxnId="{CB4A00F2-CF4C-4160-9BD6-FBC2317D9DA7}">
      <dgm:prSet/>
      <dgm:spPr/>
      <dgm:t>
        <a:bodyPr/>
        <a:lstStyle/>
        <a:p>
          <a:endParaRPr lang="sv-SE"/>
        </a:p>
      </dgm:t>
    </dgm:pt>
    <dgm:pt modelId="{09408926-DBDA-48CB-8BA7-711F97748598}" type="sibTrans" cxnId="{CB4A00F2-CF4C-4160-9BD6-FBC2317D9DA7}">
      <dgm:prSet/>
      <dgm:spPr/>
      <dgm:t>
        <a:bodyPr/>
        <a:lstStyle/>
        <a:p>
          <a:endParaRPr lang="sv-SE"/>
        </a:p>
      </dgm:t>
    </dgm:pt>
    <dgm:pt modelId="{CC892D7B-33C9-4BF4-A456-7FADB3D821D4}">
      <dgm:prSet/>
      <dgm:spPr/>
      <dgm:t>
        <a:bodyPr/>
        <a:lstStyle/>
        <a:p>
          <a:pPr>
            <a:buFont typeface="Calibri"/>
            <a:buChar char="-"/>
          </a:pPr>
          <a:r>
            <a:rPr lang="en-US">
              <a:ea typeface="Calibri"/>
              <a:cs typeface="Calibri"/>
            </a:rPr>
            <a:t>Hur vet vi </a:t>
          </a:r>
          <a:r>
            <a:rPr lang="en-US" err="1">
              <a:ea typeface="Calibri"/>
              <a:cs typeface="Calibri"/>
            </a:rPr>
            <a:t>att</a:t>
          </a:r>
          <a:r>
            <a:rPr lang="en-US">
              <a:ea typeface="Calibri"/>
              <a:cs typeface="Calibri"/>
            </a:rPr>
            <a:t> vi </a:t>
          </a:r>
          <a:r>
            <a:rPr lang="en-US" err="1">
              <a:ea typeface="Calibri"/>
              <a:cs typeface="Calibri"/>
            </a:rPr>
            <a:t>gör</a:t>
          </a:r>
          <a:r>
            <a:rPr lang="en-US">
              <a:ea typeface="Calibri"/>
              <a:cs typeface="Calibri"/>
            </a:rPr>
            <a:t> </a:t>
          </a:r>
          <a:r>
            <a:rPr lang="en-US" err="1">
              <a:ea typeface="Calibri"/>
              <a:cs typeface="Calibri"/>
            </a:rPr>
            <a:t>rätt</a:t>
          </a:r>
          <a:r>
            <a:rPr lang="en-US">
              <a:ea typeface="Calibri"/>
              <a:cs typeface="Calibri"/>
            </a:rPr>
            <a:t> saker?</a:t>
          </a:r>
        </a:p>
      </dgm:t>
    </dgm:pt>
    <dgm:pt modelId="{1C568926-83EC-4459-95EA-5F3629847EC1}" type="parTrans" cxnId="{1DC4FCEB-0A24-44A5-9F5A-310757F87470}">
      <dgm:prSet/>
      <dgm:spPr/>
      <dgm:t>
        <a:bodyPr/>
        <a:lstStyle/>
        <a:p>
          <a:endParaRPr lang="sv-SE"/>
        </a:p>
      </dgm:t>
    </dgm:pt>
    <dgm:pt modelId="{EA5C1715-F078-450B-8A9C-E281A20D127C}" type="sibTrans" cxnId="{1DC4FCEB-0A24-44A5-9F5A-310757F87470}">
      <dgm:prSet/>
      <dgm:spPr/>
      <dgm:t>
        <a:bodyPr/>
        <a:lstStyle/>
        <a:p>
          <a:endParaRPr lang="sv-SE"/>
        </a:p>
      </dgm:t>
    </dgm:pt>
    <dgm:pt modelId="{4678E5CE-72D8-40D1-B7C0-AC02182FD855}">
      <dgm:prSet/>
      <dgm:spPr/>
      <dgm:t>
        <a:bodyPr/>
        <a:lstStyle/>
        <a:p>
          <a:pPr>
            <a:buFont typeface="Calibri"/>
            <a:buChar char="-"/>
          </a:pPr>
          <a:r>
            <a:rPr lang="en-US">
              <a:ea typeface="Calibri"/>
              <a:cs typeface="Calibri"/>
            </a:rPr>
            <a:t>Med vilka samverkar jag med i mitt dagliga arbete?</a:t>
          </a:r>
        </a:p>
      </dgm:t>
    </dgm:pt>
    <dgm:pt modelId="{00FF2E39-04D1-41D4-9B5C-6D8951B44AF2}" type="parTrans" cxnId="{E6521B20-4346-4E3F-B61B-25D8626EED03}">
      <dgm:prSet/>
      <dgm:spPr/>
      <dgm:t>
        <a:bodyPr/>
        <a:lstStyle/>
        <a:p>
          <a:endParaRPr lang="sv-SE"/>
        </a:p>
      </dgm:t>
    </dgm:pt>
    <dgm:pt modelId="{0F33153B-5776-49D7-904D-073D253A138F}" type="sibTrans" cxnId="{E6521B20-4346-4E3F-B61B-25D8626EED03}">
      <dgm:prSet/>
      <dgm:spPr/>
      <dgm:t>
        <a:bodyPr/>
        <a:lstStyle/>
        <a:p>
          <a:endParaRPr lang="sv-SE"/>
        </a:p>
      </dgm:t>
    </dgm:pt>
    <dgm:pt modelId="{CBF16F11-DCB2-4B2B-86F5-746D55BB0537}">
      <dgm:prSet/>
      <dgm:spPr/>
      <dgm:t>
        <a:bodyPr/>
        <a:lstStyle/>
        <a:p>
          <a:pPr>
            <a:buFont typeface="Calibri"/>
            <a:buChar char="-"/>
          </a:pPr>
          <a:r>
            <a:rPr lang="en-US">
              <a:ea typeface="Calibri"/>
              <a:cs typeface="Calibri"/>
            </a:rPr>
            <a:t>Är det några som saknas som jag/vi borde samverka med?</a:t>
          </a:r>
        </a:p>
      </dgm:t>
    </dgm:pt>
    <dgm:pt modelId="{356CF294-BB4A-4D62-8220-E2ACE2C96A0F}" type="parTrans" cxnId="{192D3B60-F175-4AA5-9CFA-CBA1576267BC}">
      <dgm:prSet/>
      <dgm:spPr/>
      <dgm:t>
        <a:bodyPr/>
        <a:lstStyle/>
        <a:p>
          <a:endParaRPr lang="sv-SE"/>
        </a:p>
      </dgm:t>
    </dgm:pt>
    <dgm:pt modelId="{1DAB4047-D7A7-4045-B160-5CD8F1543A80}" type="sibTrans" cxnId="{192D3B60-F175-4AA5-9CFA-CBA1576267BC}">
      <dgm:prSet/>
      <dgm:spPr/>
      <dgm:t>
        <a:bodyPr/>
        <a:lstStyle/>
        <a:p>
          <a:endParaRPr lang="sv-SE"/>
        </a:p>
      </dgm:t>
    </dgm:pt>
    <dgm:pt modelId="{C88BC6EB-EFE0-4C32-8A36-070317495CC2}">
      <dgm:prSet/>
      <dgm:spPr/>
      <dgm:t>
        <a:bodyPr/>
        <a:lstStyle/>
        <a:p>
          <a:pPr>
            <a:buFont typeface="Calibri"/>
            <a:buChar char="-"/>
          </a:pPr>
          <a:endParaRPr lang="en-US">
            <a:ea typeface="Calibri"/>
            <a:cs typeface="Calibri"/>
          </a:endParaRPr>
        </a:p>
      </dgm:t>
    </dgm:pt>
    <dgm:pt modelId="{7558829E-EB99-4AF5-835E-0E7F61318E26}" type="parTrans" cxnId="{80564757-2970-4DC7-903D-E2DD2CFA82D9}">
      <dgm:prSet/>
      <dgm:spPr/>
      <dgm:t>
        <a:bodyPr/>
        <a:lstStyle/>
        <a:p>
          <a:endParaRPr lang="sv-SE"/>
        </a:p>
      </dgm:t>
    </dgm:pt>
    <dgm:pt modelId="{ED565544-9B82-4F90-8CA3-8DD70F0AC52A}" type="sibTrans" cxnId="{80564757-2970-4DC7-903D-E2DD2CFA82D9}">
      <dgm:prSet/>
      <dgm:spPr/>
      <dgm:t>
        <a:bodyPr/>
        <a:lstStyle/>
        <a:p>
          <a:endParaRPr lang="sv-SE"/>
        </a:p>
      </dgm:t>
    </dgm:pt>
    <dgm:pt modelId="{00B95AF3-B149-452B-B4FD-A021ACB91A18}" type="pres">
      <dgm:prSet presAssocID="{39BA90B4-DF59-4623-B2A4-E510BA774830}" presName="Name0" presStyleCnt="0">
        <dgm:presLayoutVars>
          <dgm:dir/>
          <dgm:animLvl val="lvl"/>
          <dgm:resizeHandles val="exact"/>
        </dgm:presLayoutVars>
      </dgm:prSet>
      <dgm:spPr/>
    </dgm:pt>
    <dgm:pt modelId="{C6792334-C36D-4450-9128-6DA718852C82}" type="pres">
      <dgm:prSet presAssocID="{118A891B-EF4E-4304-B4A9-B9F7FA829D6F}" presName="composite" presStyleCnt="0"/>
      <dgm:spPr/>
    </dgm:pt>
    <dgm:pt modelId="{93D67804-96AB-4159-BDD0-B60CF2FA45DD}" type="pres">
      <dgm:prSet presAssocID="{118A891B-EF4E-4304-B4A9-B9F7FA829D6F}" presName="parTx" presStyleLbl="alignNode1" presStyleIdx="0" presStyleCnt="2">
        <dgm:presLayoutVars>
          <dgm:chMax val="0"/>
          <dgm:chPref val="0"/>
          <dgm:bulletEnabled val="1"/>
        </dgm:presLayoutVars>
      </dgm:prSet>
      <dgm:spPr/>
    </dgm:pt>
    <dgm:pt modelId="{52188B02-6079-414D-AC77-1193B0235310}" type="pres">
      <dgm:prSet presAssocID="{118A891B-EF4E-4304-B4A9-B9F7FA829D6F}" presName="desTx" presStyleLbl="alignAccFollowNode1" presStyleIdx="0" presStyleCnt="2">
        <dgm:presLayoutVars>
          <dgm:bulletEnabled val="1"/>
        </dgm:presLayoutVars>
      </dgm:prSet>
      <dgm:spPr/>
    </dgm:pt>
    <dgm:pt modelId="{4F4BF90B-8981-4183-A678-4AC4B5359B82}" type="pres">
      <dgm:prSet presAssocID="{513017BE-1158-4128-AD24-72109E25902C}" presName="space" presStyleCnt="0"/>
      <dgm:spPr/>
    </dgm:pt>
    <dgm:pt modelId="{A3D89C0E-6F15-4F84-8F47-A75A08C52742}" type="pres">
      <dgm:prSet presAssocID="{22959D64-9DD9-487F-9679-4ADF45187E01}" presName="composite" presStyleCnt="0"/>
      <dgm:spPr/>
    </dgm:pt>
    <dgm:pt modelId="{EC6C2456-36B7-484A-8C38-8B2D8D412207}" type="pres">
      <dgm:prSet presAssocID="{22959D64-9DD9-487F-9679-4ADF45187E01}" presName="parTx" presStyleLbl="alignNode1" presStyleIdx="1" presStyleCnt="2">
        <dgm:presLayoutVars>
          <dgm:chMax val="0"/>
          <dgm:chPref val="0"/>
          <dgm:bulletEnabled val="1"/>
        </dgm:presLayoutVars>
      </dgm:prSet>
      <dgm:spPr/>
    </dgm:pt>
    <dgm:pt modelId="{2F315D69-1340-4DB1-8B15-E126F17341C6}" type="pres">
      <dgm:prSet presAssocID="{22959D64-9DD9-487F-9679-4ADF45187E01}" presName="desTx" presStyleLbl="alignAccFollowNode1" presStyleIdx="1" presStyleCnt="2">
        <dgm:presLayoutVars>
          <dgm:bulletEnabled val="1"/>
        </dgm:presLayoutVars>
      </dgm:prSet>
      <dgm:spPr/>
    </dgm:pt>
  </dgm:ptLst>
  <dgm:cxnLst>
    <dgm:cxn modelId="{E6521B20-4346-4E3F-B61B-25D8626EED03}" srcId="{22959D64-9DD9-487F-9679-4ADF45187E01}" destId="{4678E5CE-72D8-40D1-B7C0-AC02182FD855}" srcOrd="1" destOrd="0" parTransId="{00FF2E39-04D1-41D4-9B5C-6D8951B44AF2}" sibTransId="{0F33153B-5776-49D7-904D-073D253A138F}"/>
    <dgm:cxn modelId="{764B943B-2DA0-46B8-9BC6-D68867017D90}" type="presOf" srcId="{4678E5CE-72D8-40D1-B7C0-AC02182FD855}" destId="{2F315D69-1340-4DB1-8B15-E126F17341C6}" srcOrd="0" destOrd="1" presId="urn:microsoft.com/office/officeart/2005/8/layout/hList1"/>
    <dgm:cxn modelId="{B42E3F3D-AE92-4156-B4CB-EC35D8D56C78}" type="presOf" srcId="{C88BC6EB-EFE0-4C32-8A36-070317495CC2}" destId="{2F315D69-1340-4DB1-8B15-E126F17341C6}" srcOrd="0" destOrd="3" presId="urn:microsoft.com/office/officeart/2005/8/layout/hList1"/>
    <dgm:cxn modelId="{192D3B60-F175-4AA5-9CFA-CBA1576267BC}" srcId="{22959D64-9DD9-487F-9679-4ADF45187E01}" destId="{CBF16F11-DCB2-4B2B-86F5-746D55BB0537}" srcOrd="2" destOrd="0" parTransId="{356CF294-BB4A-4D62-8220-E2ACE2C96A0F}" sibTransId="{1DAB4047-D7A7-4045-B160-5CD8F1543A80}"/>
    <dgm:cxn modelId="{127E1444-85E5-44B6-88C0-1860193696B7}" type="presOf" srcId="{118A891B-EF4E-4304-B4A9-B9F7FA829D6F}" destId="{93D67804-96AB-4159-BDD0-B60CF2FA45DD}" srcOrd="0" destOrd="0" presId="urn:microsoft.com/office/officeart/2005/8/layout/hList1"/>
    <dgm:cxn modelId="{6952A869-9B84-4387-93CE-39F93E90DD67}" type="presOf" srcId="{BE2A47DF-64D6-4308-BF26-B00E0BB4B1AA}" destId="{52188B02-6079-414D-AC77-1193B0235310}" srcOrd="0" destOrd="1" presId="urn:microsoft.com/office/officeart/2005/8/layout/hList1"/>
    <dgm:cxn modelId="{80564757-2970-4DC7-903D-E2DD2CFA82D9}" srcId="{22959D64-9DD9-487F-9679-4ADF45187E01}" destId="{C88BC6EB-EFE0-4C32-8A36-070317495CC2}" srcOrd="3" destOrd="0" parTransId="{7558829E-EB99-4AF5-835E-0E7F61318E26}" sibTransId="{ED565544-9B82-4F90-8CA3-8DD70F0AC52A}"/>
    <dgm:cxn modelId="{C11910A4-BB5A-486B-8DA0-DA6CA4B8B265}" type="presOf" srcId="{5646888F-1DCD-406C-A250-1C67064842AB}" destId="{2F315D69-1340-4DB1-8B15-E126F17341C6}" srcOrd="0" destOrd="0" presId="urn:microsoft.com/office/officeart/2005/8/layout/hList1"/>
    <dgm:cxn modelId="{3868EAA9-A652-45C7-B1C4-9A1368DFA636}" srcId="{39BA90B4-DF59-4623-B2A4-E510BA774830}" destId="{118A891B-EF4E-4304-B4A9-B9F7FA829D6F}" srcOrd="0" destOrd="0" parTransId="{82E21269-3FC4-4C1B-B4D4-C2D99D0E55D4}" sibTransId="{513017BE-1158-4128-AD24-72109E25902C}"/>
    <dgm:cxn modelId="{18A3CAB1-66D6-4451-8D42-0F4C4979DDBB}" type="presOf" srcId="{22959D64-9DD9-487F-9679-4ADF45187E01}" destId="{EC6C2456-36B7-484A-8C38-8B2D8D412207}" srcOrd="0" destOrd="0" presId="urn:microsoft.com/office/officeart/2005/8/layout/hList1"/>
    <dgm:cxn modelId="{B67660C1-B9E4-43FA-9D52-AB5726A09DD5}" type="presOf" srcId="{39BA90B4-DF59-4623-B2A4-E510BA774830}" destId="{00B95AF3-B149-452B-B4FD-A021ACB91A18}" srcOrd="0" destOrd="0" presId="urn:microsoft.com/office/officeart/2005/8/layout/hList1"/>
    <dgm:cxn modelId="{92A888E2-3E34-4BBD-A091-720DFF57BC5B}" srcId="{39BA90B4-DF59-4623-B2A4-E510BA774830}" destId="{22959D64-9DD9-487F-9679-4ADF45187E01}" srcOrd="1" destOrd="0" parTransId="{6D136B37-B48A-45A0-8866-0965B401F080}" sibTransId="{5D4C52E4-E2EC-488C-900B-D3269EA622F7}"/>
    <dgm:cxn modelId="{66307FE4-FEE4-43A5-8506-8B8C3EB185BC}" type="presOf" srcId="{A65C5CE7-D976-42E4-9164-D1B83A330C89}" destId="{52188B02-6079-414D-AC77-1193B0235310}" srcOrd="0" destOrd="0" presId="urn:microsoft.com/office/officeart/2005/8/layout/hList1"/>
    <dgm:cxn modelId="{1DC4FCEB-0A24-44A5-9F5A-310757F87470}" srcId="{118A891B-EF4E-4304-B4A9-B9F7FA829D6F}" destId="{CC892D7B-33C9-4BF4-A456-7FADB3D821D4}" srcOrd="2" destOrd="0" parTransId="{1C568926-83EC-4459-95EA-5F3629847EC1}" sibTransId="{EA5C1715-F078-450B-8A9C-E281A20D127C}"/>
    <dgm:cxn modelId="{CA1720EF-5CED-47E9-8671-5CE8DBA1DF44}" type="presOf" srcId="{CBF16F11-DCB2-4B2B-86F5-746D55BB0537}" destId="{2F315D69-1340-4DB1-8B15-E126F17341C6}" srcOrd="0" destOrd="2" presId="urn:microsoft.com/office/officeart/2005/8/layout/hList1"/>
    <dgm:cxn modelId="{CB4A00F2-CF4C-4160-9BD6-FBC2317D9DA7}" srcId="{118A891B-EF4E-4304-B4A9-B9F7FA829D6F}" destId="{BE2A47DF-64D6-4308-BF26-B00E0BB4B1AA}" srcOrd="1" destOrd="0" parTransId="{7701EDAF-CF6E-4ED0-A38E-AB9465A6DD29}" sibTransId="{09408926-DBDA-48CB-8BA7-711F97748598}"/>
    <dgm:cxn modelId="{630BE9F6-4811-4632-9F56-40773FA65FF8}" srcId="{22959D64-9DD9-487F-9679-4ADF45187E01}" destId="{5646888F-1DCD-406C-A250-1C67064842AB}" srcOrd="0" destOrd="0" parTransId="{E3B52328-B1A3-4DC1-8BE2-FCC138F6BE6E}" sibTransId="{70F6A72D-FC2F-4FE9-B1A9-1019AAD89177}"/>
    <dgm:cxn modelId="{1D4F67FB-CE96-4AA3-969B-9AC35EF651E8}" srcId="{118A891B-EF4E-4304-B4A9-B9F7FA829D6F}" destId="{A65C5CE7-D976-42E4-9164-D1B83A330C89}" srcOrd="0" destOrd="0" parTransId="{55A7DEC4-F44E-41C5-BF2A-344B61D40B4B}" sibTransId="{D9E84E03-E1EB-4080-A0FF-25D9BF8F383B}"/>
    <dgm:cxn modelId="{52637DFD-744E-4250-8E36-6C883B336BFF}" type="presOf" srcId="{CC892D7B-33C9-4BF4-A456-7FADB3D821D4}" destId="{52188B02-6079-414D-AC77-1193B0235310}" srcOrd="0" destOrd="2" presId="urn:microsoft.com/office/officeart/2005/8/layout/hList1"/>
    <dgm:cxn modelId="{62D591F0-08BB-4ADF-9FB2-B34FF42A1100}" type="presParOf" srcId="{00B95AF3-B149-452B-B4FD-A021ACB91A18}" destId="{C6792334-C36D-4450-9128-6DA718852C82}" srcOrd="0" destOrd="0" presId="urn:microsoft.com/office/officeart/2005/8/layout/hList1"/>
    <dgm:cxn modelId="{A869CEA3-15FF-40F1-9EE4-E0B5A1B557F9}" type="presParOf" srcId="{C6792334-C36D-4450-9128-6DA718852C82}" destId="{93D67804-96AB-4159-BDD0-B60CF2FA45DD}" srcOrd="0" destOrd="0" presId="urn:microsoft.com/office/officeart/2005/8/layout/hList1"/>
    <dgm:cxn modelId="{5C536BF3-D1B1-45CC-B5C4-C879D54A4503}" type="presParOf" srcId="{C6792334-C36D-4450-9128-6DA718852C82}" destId="{52188B02-6079-414D-AC77-1193B0235310}" srcOrd="1" destOrd="0" presId="urn:microsoft.com/office/officeart/2005/8/layout/hList1"/>
    <dgm:cxn modelId="{06F8B224-B8AF-4333-B489-58A64B27DC17}" type="presParOf" srcId="{00B95AF3-B149-452B-B4FD-A021ACB91A18}" destId="{4F4BF90B-8981-4183-A678-4AC4B5359B82}" srcOrd="1" destOrd="0" presId="urn:microsoft.com/office/officeart/2005/8/layout/hList1"/>
    <dgm:cxn modelId="{B8761077-7388-491A-94F2-0A16ED347903}" type="presParOf" srcId="{00B95AF3-B149-452B-B4FD-A021ACB91A18}" destId="{A3D89C0E-6F15-4F84-8F47-A75A08C52742}" srcOrd="2" destOrd="0" presId="urn:microsoft.com/office/officeart/2005/8/layout/hList1"/>
    <dgm:cxn modelId="{68ED23A5-BAA5-4DAC-A589-B5FCEB96BDB9}" type="presParOf" srcId="{A3D89C0E-6F15-4F84-8F47-A75A08C52742}" destId="{EC6C2456-36B7-484A-8C38-8B2D8D412207}" srcOrd="0" destOrd="0" presId="urn:microsoft.com/office/officeart/2005/8/layout/hList1"/>
    <dgm:cxn modelId="{63E896A5-7C4D-4E8C-8553-F4F7120A12FF}" type="presParOf" srcId="{A3D89C0E-6F15-4F84-8F47-A75A08C52742}" destId="{2F315D69-1340-4DB1-8B15-E126F17341C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67804-96AB-4159-BDD0-B60CF2FA45DD}">
      <dsp:nvSpPr>
        <dsp:cNvPr id="0" name=""/>
        <dsp:cNvSpPr/>
      </dsp:nvSpPr>
      <dsp:spPr>
        <a:xfrm>
          <a:off x="51" y="344058"/>
          <a:ext cx="4913783" cy="7776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sv-SE" sz="2700" kern="1200"/>
            <a:t>Säker, Tillgänglig och effektiv </a:t>
          </a:r>
        </a:p>
      </dsp:txBody>
      <dsp:txXfrm>
        <a:off x="51" y="344058"/>
        <a:ext cx="4913783" cy="777600"/>
      </dsp:txXfrm>
    </dsp:sp>
    <dsp:sp modelId="{52188B02-6079-414D-AC77-1193B0235310}">
      <dsp:nvSpPr>
        <dsp:cNvPr id="0" name=""/>
        <dsp:cNvSpPr/>
      </dsp:nvSpPr>
      <dsp:spPr>
        <a:xfrm>
          <a:off x="51" y="1121658"/>
          <a:ext cx="4913783" cy="274225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Font typeface="Calibri"/>
            <a:buChar char="-"/>
          </a:pPr>
          <a:r>
            <a:rPr lang="en-US" sz="2700" kern="1200">
              <a:ea typeface="Calibri"/>
              <a:cs typeface="Calibri"/>
            </a:rPr>
            <a:t>Hur </a:t>
          </a:r>
          <a:r>
            <a:rPr lang="en-US" sz="2700" kern="1200" err="1">
              <a:ea typeface="Calibri"/>
              <a:cs typeface="Calibri"/>
            </a:rPr>
            <a:t>kan</a:t>
          </a:r>
          <a:r>
            <a:rPr lang="en-US" sz="2700" kern="1200">
              <a:ea typeface="Calibri"/>
              <a:cs typeface="Calibri"/>
            </a:rPr>
            <a:t> Vi </a:t>
          </a:r>
          <a:r>
            <a:rPr lang="en-US" sz="2700" kern="1200" err="1">
              <a:ea typeface="Calibri"/>
              <a:cs typeface="Calibri"/>
            </a:rPr>
            <a:t>på</a:t>
          </a:r>
          <a:r>
            <a:rPr lang="en-US" sz="2700" kern="1200">
              <a:ea typeface="Calibri"/>
              <a:cs typeface="Calibri"/>
            </a:rPr>
            <a:t> </a:t>
          </a:r>
          <a:r>
            <a:rPr lang="en-US" sz="2700" kern="1200" err="1">
              <a:ea typeface="Calibri"/>
              <a:cs typeface="Calibri"/>
            </a:rPr>
            <a:t>vår</a:t>
          </a:r>
          <a:r>
            <a:rPr lang="en-US" sz="2700" kern="1200">
              <a:ea typeface="Calibri"/>
              <a:cs typeface="Calibri"/>
            </a:rPr>
            <a:t> </a:t>
          </a:r>
          <a:r>
            <a:rPr lang="en-US" sz="2700" kern="1200" err="1">
              <a:ea typeface="Calibri"/>
              <a:cs typeface="Calibri"/>
            </a:rPr>
            <a:t>arbetsplats</a:t>
          </a:r>
          <a:r>
            <a:rPr lang="en-US" sz="2700" kern="1200">
              <a:ea typeface="Calibri"/>
              <a:cs typeface="Calibri"/>
            </a:rPr>
            <a:t> </a:t>
          </a:r>
          <a:r>
            <a:rPr lang="en-US" sz="2700" kern="1200" err="1">
              <a:ea typeface="Calibri"/>
              <a:cs typeface="Calibri"/>
            </a:rPr>
            <a:t>ge</a:t>
          </a:r>
          <a:r>
            <a:rPr lang="en-US" sz="2700" kern="1200">
              <a:ea typeface="Calibri"/>
              <a:cs typeface="Calibri"/>
            </a:rPr>
            <a:t> </a:t>
          </a:r>
          <a:r>
            <a:rPr lang="en-US" sz="2700" kern="1200" err="1">
              <a:ea typeface="Calibri"/>
              <a:cs typeface="Calibri"/>
            </a:rPr>
            <a:t>en</a:t>
          </a:r>
          <a:r>
            <a:rPr lang="en-US" sz="2700" kern="1200">
              <a:ea typeface="Calibri"/>
              <a:cs typeface="Calibri"/>
            </a:rPr>
            <a:t> god och </a:t>
          </a:r>
          <a:r>
            <a:rPr lang="en-US" sz="2700" kern="1200" err="1">
              <a:ea typeface="Calibri"/>
              <a:cs typeface="Calibri"/>
            </a:rPr>
            <a:t>säker</a:t>
          </a:r>
          <a:r>
            <a:rPr lang="en-US" sz="2700" kern="1200">
              <a:ea typeface="Calibri"/>
              <a:cs typeface="Calibri"/>
            </a:rPr>
            <a:t> </a:t>
          </a:r>
          <a:r>
            <a:rPr lang="en-US" sz="2700" kern="1200" err="1">
              <a:ea typeface="Calibri"/>
              <a:cs typeface="Calibri"/>
            </a:rPr>
            <a:t>vård</a:t>
          </a:r>
          <a:r>
            <a:rPr lang="en-US" sz="2700" kern="1200">
              <a:ea typeface="Calibri"/>
              <a:cs typeface="Calibri"/>
            </a:rPr>
            <a:t> och </a:t>
          </a:r>
          <a:r>
            <a:rPr lang="en-US" sz="2700" kern="1200" err="1">
              <a:ea typeface="Calibri"/>
              <a:cs typeface="Calibri"/>
            </a:rPr>
            <a:t>omsorg</a:t>
          </a:r>
          <a:r>
            <a:rPr lang="en-US" sz="2700" kern="1200">
              <a:ea typeface="Calibri"/>
              <a:cs typeface="Calibri"/>
            </a:rPr>
            <a:t> till </a:t>
          </a:r>
          <a:r>
            <a:rPr lang="en-US" sz="2700" kern="1200" err="1">
              <a:ea typeface="Calibri"/>
              <a:cs typeface="Calibri"/>
            </a:rPr>
            <a:t>dom</a:t>
          </a:r>
          <a:r>
            <a:rPr lang="en-US" sz="2700" kern="1200">
              <a:ea typeface="Calibri"/>
              <a:cs typeface="Calibri"/>
            </a:rPr>
            <a:t> vi </a:t>
          </a:r>
          <a:r>
            <a:rPr lang="en-US" sz="2700" kern="1200" err="1">
              <a:ea typeface="Calibri"/>
              <a:cs typeface="Calibri"/>
            </a:rPr>
            <a:t>vårdar</a:t>
          </a:r>
          <a:r>
            <a:rPr lang="en-US" sz="2700" kern="1200">
              <a:ea typeface="Calibri"/>
              <a:cs typeface="Calibri"/>
            </a:rPr>
            <a:t> och ger </a:t>
          </a:r>
          <a:r>
            <a:rPr lang="en-US" sz="2700" kern="1200" err="1">
              <a:ea typeface="Calibri"/>
              <a:cs typeface="Calibri"/>
            </a:rPr>
            <a:t>omsorg</a:t>
          </a:r>
          <a:r>
            <a:rPr lang="en-US" sz="2700" kern="1200">
              <a:ea typeface="Calibri"/>
              <a:cs typeface="Calibri"/>
            </a:rPr>
            <a:t>? </a:t>
          </a:r>
          <a:endParaRPr lang="sv-SE" sz="2700" kern="1200"/>
        </a:p>
        <a:p>
          <a:pPr marL="228600" lvl="1" indent="-228600" algn="l" defTabSz="1200150">
            <a:lnSpc>
              <a:spcPct val="90000"/>
            </a:lnSpc>
            <a:spcBef>
              <a:spcPct val="0"/>
            </a:spcBef>
            <a:spcAft>
              <a:spcPct val="15000"/>
            </a:spcAft>
            <a:buFont typeface="Calibri"/>
            <a:buChar char="-"/>
          </a:pPr>
          <a:r>
            <a:rPr lang="en-US" sz="2700" kern="1200" err="1">
              <a:ea typeface="Calibri"/>
              <a:cs typeface="Calibri"/>
            </a:rPr>
            <a:t>Varför</a:t>
          </a:r>
          <a:r>
            <a:rPr lang="en-US" sz="2700" kern="1200">
              <a:ea typeface="Calibri"/>
              <a:cs typeface="Calibri"/>
            </a:rPr>
            <a:t> </a:t>
          </a:r>
          <a:r>
            <a:rPr lang="en-US" sz="2700" kern="1200" err="1">
              <a:ea typeface="Calibri"/>
              <a:cs typeface="Calibri"/>
            </a:rPr>
            <a:t>är</a:t>
          </a:r>
          <a:r>
            <a:rPr lang="en-US" sz="2700" kern="1200">
              <a:ea typeface="Calibri"/>
              <a:cs typeface="Calibri"/>
            </a:rPr>
            <a:t> det </a:t>
          </a:r>
          <a:r>
            <a:rPr lang="en-US" sz="2700" kern="1200" err="1">
              <a:ea typeface="Calibri"/>
              <a:cs typeface="Calibri"/>
            </a:rPr>
            <a:t>viktigt</a:t>
          </a:r>
          <a:r>
            <a:rPr lang="en-US" sz="2700" kern="1200">
              <a:ea typeface="Calibri"/>
              <a:cs typeface="Calibri"/>
            </a:rPr>
            <a:t> </a:t>
          </a:r>
          <a:r>
            <a:rPr lang="en-US" sz="2700" kern="1200" err="1">
              <a:ea typeface="Calibri"/>
              <a:cs typeface="Calibri"/>
            </a:rPr>
            <a:t>att</a:t>
          </a:r>
          <a:r>
            <a:rPr lang="en-US" sz="2700" kern="1200">
              <a:ea typeface="Calibri"/>
              <a:cs typeface="Calibri"/>
            </a:rPr>
            <a:t> </a:t>
          </a:r>
          <a:r>
            <a:rPr lang="en-US" sz="2700" kern="1200" err="1">
              <a:ea typeface="Calibri"/>
              <a:cs typeface="Calibri"/>
            </a:rPr>
            <a:t>följa</a:t>
          </a:r>
          <a:r>
            <a:rPr lang="en-US" sz="2700" kern="1200">
              <a:ea typeface="Calibri"/>
              <a:cs typeface="Calibri"/>
            </a:rPr>
            <a:t> </a:t>
          </a:r>
          <a:r>
            <a:rPr lang="en-US" sz="2700" kern="1200" err="1">
              <a:ea typeface="Calibri"/>
              <a:cs typeface="Calibri"/>
            </a:rPr>
            <a:t>rutiner</a:t>
          </a:r>
          <a:r>
            <a:rPr lang="en-US" sz="2700" kern="1200">
              <a:ea typeface="Calibri"/>
              <a:cs typeface="Calibri"/>
            </a:rPr>
            <a:t>?</a:t>
          </a:r>
          <a:endParaRPr lang="sv-SE" sz="2700" kern="1200"/>
        </a:p>
      </dsp:txBody>
      <dsp:txXfrm>
        <a:off x="51" y="1121658"/>
        <a:ext cx="4913783" cy="2742254"/>
      </dsp:txXfrm>
    </dsp:sp>
    <dsp:sp modelId="{EC6C2456-36B7-484A-8C38-8B2D8D412207}">
      <dsp:nvSpPr>
        <dsp:cNvPr id="0" name=""/>
        <dsp:cNvSpPr/>
      </dsp:nvSpPr>
      <dsp:spPr>
        <a:xfrm>
          <a:off x="5601764" y="344058"/>
          <a:ext cx="4913783" cy="7776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sv-SE" sz="2700" kern="1200"/>
            <a:t>Personcentrerad, Medskapande</a:t>
          </a:r>
        </a:p>
      </dsp:txBody>
      <dsp:txXfrm>
        <a:off x="5601764" y="344058"/>
        <a:ext cx="4913783" cy="777600"/>
      </dsp:txXfrm>
    </dsp:sp>
    <dsp:sp modelId="{2F315D69-1340-4DB1-8B15-E126F17341C6}">
      <dsp:nvSpPr>
        <dsp:cNvPr id="0" name=""/>
        <dsp:cNvSpPr/>
      </dsp:nvSpPr>
      <dsp:spPr>
        <a:xfrm>
          <a:off x="5601764" y="1121658"/>
          <a:ext cx="4913783" cy="274225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Font typeface="Calibri"/>
            <a:buChar char="-"/>
          </a:pPr>
          <a:r>
            <a:rPr lang="en-US" sz="2700" kern="1200" err="1">
              <a:ea typeface="Calibri"/>
              <a:cs typeface="Calibri"/>
            </a:rPr>
            <a:t>Varför</a:t>
          </a:r>
          <a:r>
            <a:rPr lang="en-US" sz="2700" kern="1200">
              <a:ea typeface="Calibri"/>
              <a:cs typeface="Calibri"/>
            </a:rPr>
            <a:t> </a:t>
          </a:r>
          <a:r>
            <a:rPr lang="en-US" sz="2700" kern="1200" err="1">
              <a:ea typeface="Calibri"/>
              <a:cs typeface="Calibri"/>
            </a:rPr>
            <a:t>är</a:t>
          </a:r>
          <a:r>
            <a:rPr lang="en-US" sz="2700" kern="1200">
              <a:ea typeface="Calibri"/>
              <a:cs typeface="Calibri"/>
            </a:rPr>
            <a:t> det </a:t>
          </a:r>
          <a:r>
            <a:rPr lang="en-US" sz="2700" kern="1200" err="1">
              <a:ea typeface="Calibri"/>
              <a:cs typeface="Calibri"/>
            </a:rPr>
            <a:t>viktigt</a:t>
          </a:r>
          <a:r>
            <a:rPr lang="en-US" sz="2700" kern="1200">
              <a:ea typeface="Calibri"/>
              <a:cs typeface="Calibri"/>
            </a:rPr>
            <a:t> </a:t>
          </a:r>
          <a:r>
            <a:rPr lang="en-US" sz="2700" kern="1200" err="1">
              <a:ea typeface="Calibri"/>
              <a:cs typeface="Calibri"/>
            </a:rPr>
            <a:t>att</a:t>
          </a:r>
          <a:r>
            <a:rPr lang="en-US" sz="2700" kern="1200">
              <a:ea typeface="Calibri"/>
              <a:cs typeface="Calibri"/>
            </a:rPr>
            <a:t> </a:t>
          </a:r>
          <a:r>
            <a:rPr lang="en-US" sz="2700" kern="1200" err="1">
              <a:ea typeface="Calibri"/>
              <a:cs typeface="Calibri"/>
            </a:rPr>
            <a:t>lyssna</a:t>
          </a:r>
          <a:r>
            <a:rPr lang="en-US" sz="2700" kern="1200">
              <a:ea typeface="Calibri"/>
              <a:cs typeface="Calibri"/>
            </a:rPr>
            <a:t> in </a:t>
          </a:r>
          <a:r>
            <a:rPr lang="en-US" sz="2700" kern="1200" err="1">
              <a:ea typeface="Calibri"/>
              <a:cs typeface="Calibri"/>
            </a:rPr>
            <a:t>individens</a:t>
          </a:r>
          <a:r>
            <a:rPr lang="en-US" sz="2700" kern="1200">
              <a:ea typeface="Calibri"/>
              <a:cs typeface="Calibri"/>
            </a:rPr>
            <a:t> </a:t>
          </a:r>
          <a:r>
            <a:rPr lang="en-US" sz="2700" kern="1200" err="1">
              <a:ea typeface="Calibri"/>
              <a:cs typeface="Calibri"/>
            </a:rPr>
            <a:t>behov</a:t>
          </a:r>
          <a:r>
            <a:rPr lang="en-US" sz="2700" kern="1200">
              <a:ea typeface="Calibri"/>
              <a:cs typeface="Calibri"/>
            </a:rPr>
            <a:t>?</a:t>
          </a:r>
          <a:endParaRPr lang="sv-SE" sz="2700" kern="1200"/>
        </a:p>
        <a:p>
          <a:pPr marL="228600" lvl="1" indent="-228600" algn="l" defTabSz="1200150">
            <a:lnSpc>
              <a:spcPct val="90000"/>
            </a:lnSpc>
            <a:spcBef>
              <a:spcPct val="0"/>
            </a:spcBef>
            <a:spcAft>
              <a:spcPct val="15000"/>
            </a:spcAft>
            <a:buFont typeface="Calibri"/>
            <a:buChar char="-"/>
          </a:pPr>
          <a:r>
            <a:rPr lang="en-US" sz="2700" kern="1200">
              <a:ea typeface="Calibri"/>
              <a:cs typeface="Calibri"/>
            </a:rPr>
            <a:t>Hur tar Vi </a:t>
          </a:r>
          <a:r>
            <a:rPr lang="en-US" sz="2700" kern="1200" err="1">
              <a:ea typeface="Calibri"/>
              <a:cs typeface="Calibri"/>
            </a:rPr>
            <a:t>på</a:t>
          </a:r>
          <a:r>
            <a:rPr lang="en-US" sz="2700" kern="1200">
              <a:ea typeface="Calibri"/>
              <a:cs typeface="Calibri"/>
            </a:rPr>
            <a:t> </a:t>
          </a:r>
          <a:r>
            <a:rPr lang="en-US" sz="2700" kern="1200" err="1">
              <a:ea typeface="Calibri"/>
              <a:cs typeface="Calibri"/>
            </a:rPr>
            <a:t>vår</a:t>
          </a:r>
          <a:r>
            <a:rPr lang="en-US" sz="2700" kern="1200">
              <a:ea typeface="Calibri"/>
              <a:cs typeface="Calibri"/>
            </a:rPr>
            <a:t> </a:t>
          </a:r>
          <a:r>
            <a:rPr lang="en-US" sz="2700" kern="1200" err="1">
              <a:ea typeface="Calibri"/>
              <a:cs typeface="Calibri"/>
            </a:rPr>
            <a:t>arbetsplats</a:t>
          </a:r>
          <a:r>
            <a:rPr lang="en-US" sz="2700" kern="1200">
              <a:ea typeface="Calibri"/>
              <a:cs typeface="Calibri"/>
            </a:rPr>
            <a:t> </a:t>
          </a:r>
          <a:r>
            <a:rPr lang="en-US" sz="2700" kern="1200" err="1">
              <a:ea typeface="Calibri"/>
              <a:cs typeface="Calibri"/>
            </a:rPr>
            <a:t>tillvara</a:t>
          </a:r>
          <a:r>
            <a:rPr lang="en-US" sz="2700" kern="1200">
              <a:ea typeface="Calibri"/>
              <a:cs typeface="Calibri"/>
            </a:rPr>
            <a:t> </a:t>
          </a:r>
          <a:r>
            <a:rPr lang="en-US" sz="2700" kern="1200" err="1">
              <a:ea typeface="Calibri"/>
              <a:cs typeface="Calibri"/>
            </a:rPr>
            <a:t>på</a:t>
          </a:r>
          <a:r>
            <a:rPr lang="en-US" sz="2700" kern="1200">
              <a:ea typeface="Calibri"/>
              <a:cs typeface="Calibri"/>
            </a:rPr>
            <a:t> </a:t>
          </a:r>
          <a:r>
            <a:rPr lang="en-US" sz="2700" kern="1200" err="1">
              <a:ea typeface="Calibri"/>
              <a:cs typeface="Calibri"/>
            </a:rPr>
            <a:t>individens</a:t>
          </a:r>
          <a:r>
            <a:rPr lang="en-US" sz="2700" kern="1200">
              <a:ea typeface="Calibri"/>
              <a:cs typeface="Calibri"/>
            </a:rPr>
            <a:t> </a:t>
          </a:r>
          <a:r>
            <a:rPr lang="en-US" sz="2700" kern="1200" err="1">
              <a:ea typeface="Calibri"/>
              <a:cs typeface="Calibri"/>
            </a:rPr>
            <a:t>egen</a:t>
          </a:r>
          <a:r>
            <a:rPr lang="en-US" sz="2700" kern="1200">
              <a:ea typeface="Calibri"/>
              <a:cs typeface="Calibri"/>
            </a:rPr>
            <a:t> </a:t>
          </a:r>
          <a:r>
            <a:rPr lang="en-US" sz="2700" kern="1200" err="1">
              <a:ea typeface="Calibri"/>
              <a:cs typeface="Calibri"/>
            </a:rPr>
            <a:t>förmåga</a:t>
          </a:r>
          <a:r>
            <a:rPr lang="en-US" sz="2700" kern="1200">
              <a:ea typeface="Calibri"/>
              <a:cs typeface="Calibri"/>
            </a:rPr>
            <a:t>?</a:t>
          </a:r>
          <a:endParaRPr lang="sv-SE" sz="2700" kern="1200"/>
        </a:p>
      </dsp:txBody>
      <dsp:txXfrm>
        <a:off x="5601764" y="1121658"/>
        <a:ext cx="4913783" cy="2742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67804-96AB-4159-BDD0-B60CF2FA45DD}">
      <dsp:nvSpPr>
        <dsp:cNvPr id="0" name=""/>
        <dsp:cNvSpPr/>
      </dsp:nvSpPr>
      <dsp:spPr>
        <a:xfrm>
          <a:off x="51" y="31526"/>
          <a:ext cx="4913783" cy="720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sv-SE" sz="2500" kern="1200"/>
            <a:t>Kunskapsbaserad, Jämlik</a:t>
          </a:r>
        </a:p>
      </dsp:txBody>
      <dsp:txXfrm>
        <a:off x="51" y="31526"/>
        <a:ext cx="4913783" cy="720000"/>
      </dsp:txXfrm>
    </dsp:sp>
    <dsp:sp modelId="{52188B02-6079-414D-AC77-1193B0235310}">
      <dsp:nvSpPr>
        <dsp:cNvPr id="0" name=""/>
        <dsp:cNvSpPr/>
      </dsp:nvSpPr>
      <dsp:spPr>
        <a:xfrm>
          <a:off x="51" y="751526"/>
          <a:ext cx="4913783" cy="2950875"/>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Font typeface="Calibri"/>
            <a:buChar char="-"/>
          </a:pPr>
          <a:r>
            <a:rPr lang="en-US" sz="2500" kern="1200">
              <a:ea typeface="Calibri"/>
              <a:cs typeface="Calibri"/>
            </a:rPr>
            <a:t>Om jag </a:t>
          </a:r>
          <a:r>
            <a:rPr lang="en-US" sz="2500" kern="1200" err="1">
              <a:ea typeface="Calibri"/>
              <a:cs typeface="Calibri"/>
            </a:rPr>
            <a:t>känner</a:t>
          </a:r>
          <a:r>
            <a:rPr lang="en-US" sz="2500" kern="1200">
              <a:ea typeface="Calibri"/>
              <a:cs typeface="Calibri"/>
            </a:rPr>
            <a:t> </a:t>
          </a:r>
          <a:r>
            <a:rPr lang="en-US" sz="2500" kern="1200" err="1">
              <a:ea typeface="Calibri"/>
              <a:cs typeface="Calibri"/>
            </a:rPr>
            <a:t>mig</a:t>
          </a:r>
          <a:r>
            <a:rPr lang="en-US" sz="2500" kern="1200">
              <a:ea typeface="Calibri"/>
              <a:cs typeface="Calibri"/>
            </a:rPr>
            <a:t> </a:t>
          </a:r>
          <a:r>
            <a:rPr lang="en-US" sz="2500" kern="1200" err="1">
              <a:ea typeface="Calibri"/>
              <a:cs typeface="Calibri"/>
            </a:rPr>
            <a:t>osäker</a:t>
          </a:r>
          <a:r>
            <a:rPr lang="en-US" sz="2500" kern="1200">
              <a:ea typeface="Calibri"/>
              <a:cs typeface="Calibri"/>
            </a:rPr>
            <a:t> </a:t>
          </a:r>
          <a:r>
            <a:rPr lang="en-US" sz="2500" kern="1200" err="1">
              <a:ea typeface="Calibri"/>
              <a:cs typeface="Calibri"/>
            </a:rPr>
            <a:t>inför</a:t>
          </a:r>
          <a:r>
            <a:rPr lang="en-US" sz="2500" kern="1200">
              <a:ea typeface="Calibri"/>
              <a:cs typeface="Calibri"/>
            </a:rPr>
            <a:t> </a:t>
          </a:r>
          <a:r>
            <a:rPr lang="en-US" sz="2500" kern="1200" err="1">
              <a:ea typeface="Calibri"/>
              <a:cs typeface="Calibri"/>
            </a:rPr>
            <a:t>en</a:t>
          </a:r>
          <a:r>
            <a:rPr lang="en-US" sz="2500" kern="1200">
              <a:ea typeface="Calibri"/>
              <a:cs typeface="Calibri"/>
            </a:rPr>
            <a:t> situation, </a:t>
          </a:r>
          <a:r>
            <a:rPr lang="en-US" sz="2500" kern="1200" err="1">
              <a:ea typeface="Calibri"/>
              <a:cs typeface="Calibri"/>
            </a:rPr>
            <a:t>vart</a:t>
          </a:r>
          <a:r>
            <a:rPr lang="en-US" sz="2500" kern="1200">
              <a:ea typeface="Calibri"/>
              <a:cs typeface="Calibri"/>
            </a:rPr>
            <a:t> och till </a:t>
          </a:r>
          <a:r>
            <a:rPr lang="en-US" sz="2500" kern="1200" err="1">
              <a:ea typeface="Calibri"/>
              <a:cs typeface="Calibri"/>
            </a:rPr>
            <a:t>vem</a:t>
          </a:r>
          <a:r>
            <a:rPr lang="en-US" sz="2500" kern="1200">
              <a:ea typeface="Calibri"/>
              <a:cs typeface="Calibri"/>
            </a:rPr>
            <a:t> </a:t>
          </a:r>
          <a:r>
            <a:rPr lang="en-US" sz="2500" kern="1200" err="1">
              <a:ea typeface="Calibri"/>
              <a:cs typeface="Calibri"/>
            </a:rPr>
            <a:t>vänder</a:t>
          </a:r>
          <a:r>
            <a:rPr lang="en-US" sz="2500" kern="1200">
              <a:ea typeface="Calibri"/>
              <a:cs typeface="Calibri"/>
            </a:rPr>
            <a:t> jag </a:t>
          </a:r>
          <a:r>
            <a:rPr lang="en-US" sz="2500" kern="1200" err="1">
              <a:ea typeface="Calibri"/>
              <a:cs typeface="Calibri"/>
            </a:rPr>
            <a:t>mig</a:t>
          </a:r>
          <a:r>
            <a:rPr lang="en-US" sz="2500" kern="1200">
              <a:ea typeface="Calibri"/>
              <a:cs typeface="Calibri"/>
            </a:rPr>
            <a:t>? </a:t>
          </a:r>
          <a:endParaRPr lang="sv-SE" sz="2500" kern="1200"/>
        </a:p>
        <a:p>
          <a:pPr marL="228600" lvl="1" indent="-228600" algn="l" defTabSz="1111250">
            <a:lnSpc>
              <a:spcPct val="90000"/>
            </a:lnSpc>
            <a:spcBef>
              <a:spcPct val="0"/>
            </a:spcBef>
            <a:spcAft>
              <a:spcPct val="15000"/>
            </a:spcAft>
            <a:buFont typeface="Calibri"/>
            <a:buChar char="-"/>
          </a:pPr>
          <a:r>
            <a:rPr lang="en-US" sz="2500" kern="1200">
              <a:ea typeface="Calibri"/>
              <a:cs typeface="Calibri"/>
            </a:rPr>
            <a:t>Hur får jag del av tex ny kunskap och vetskap om att våra rutiner har ändras? </a:t>
          </a:r>
        </a:p>
        <a:p>
          <a:pPr marL="228600" lvl="1" indent="-228600" algn="l" defTabSz="1111250">
            <a:lnSpc>
              <a:spcPct val="90000"/>
            </a:lnSpc>
            <a:spcBef>
              <a:spcPct val="0"/>
            </a:spcBef>
            <a:spcAft>
              <a:spcPct val="15000"/>
            </a:spcAft>
            <a:buFont typeface="Calibri"/>
            <a:buChar char="-"/>
          </a:pPr>
          <a:r>
            <a:rPr lang="en-US" sz="2500" kern="1200">
              <a:ea typeface="Calibri"/>
              <a:cs typeface="Calibri"/>
            </a:rPr>
            <a:t>Hur vet vi </a:t>
          </a:r>
          <a:r>
            <a:rPr lang="en-US" sz="2500" kern="1200" err="1">
              <a:ea typeface="Calibri"/>
              <a:cs typeface="Calibri"/>
            </a:rPr>
            <a:t>att</a:t>
          </a:r>
          <a:r>
            <a:rPr lang="en-US" sz="2500" kern="1200">
              <a:ea typeface="Calibri"/>
              <a:cs typeface="Calibri"/>
            </a:rPr>
            <a:t> vi </a:t>
          </a:r>
          <a:r>
            <a:rPr lang="en-US" sz="2500" kern="1200" err="1">
              <a:ea typeface="Calibri"/>
              <a:cs typeface="Calibri"/>
            </a:rPr>
            <a:t>gör</a:t>
          </a:r>
          <a:r>
            <a:rPr lang="en-US" sz="2500" kern="1200">
              <a:ea typeface="Calibri"/>
              <a:cs typeface="Calibri"/>
            </a:rPr>
            <a:t> </a:t>
          </a:r>
          <a:r>
            <a:rPr lang="en-US" sz="2500" kern="1200" err="1">
              <a:ea typeface="Calibri"/>
              <a:cs typeface="Calibri"/>
            </a:rPr>
            <a:t>rätt</a:t>
          </a:r>
          <a:r>
            <a:rPr lang="en-US" sz="2500" kern="1200">
              <a:ea typeface="Calibri"/>
              <a:cs typeface="Calibri"/>
            </a:rPr>
            <a:t> saker?</a:t>
          </a:r>
        </a:p>
      </dsp:txBody>
      <dsp:txXfrm>
        <a:off x="51" y="751526"/>
        <a:ext cx="4913783" cy="2950875"/>
      </dsp:txXfrm>
    </dsp:sp>
    <dsp:sp modelId="{EC6C2456-36B7-484A-8C38-8B2D8D412207}">
      <dsp:nvSpPr>
        <dsp:cNvPr id="0" name=""/>
        <dsp:cNvSpPr/>
      </dsp:nvSpPr>
      <dsp:spPr>
        <a:xfrm>
          <a:off x="5601764" y="31526"/>
          <a:ext cx="4913783" cy="720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sv-SE" sz="2500" kern="1200"/>
            <a:t>Samverkan, Kontinuitet </a:t>
          </a:r>
        </a:p>
      </dsp:txBody>
      <dsp:txXfrm>
        <a:off x="5601764" y="31526"/>
        <a:ext cx="4913783" cy="720000"/>
      </dsp:txXfrm>
    </dsp:sp>
    <dsp:sp modelId="{2F315D69-1340-4DB1-8B15-E126F17341C6}">
      <dsp:nvSpPr>
        <dsp:cNvPr id="0" name=""/>
        <dsp:cNvSpPr/>
      </dsp:nvSpPr>
      <dsp:spPr>
        <a:xfrm>
          <a:off x="5601764" y="751526"/>
          <a:ext cx="4913783" cy="2950875"/>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Font typeface="Calibri"/>
            <a:buChar char="-"/>
          </a:pPr>
          <a:r>
            <a:rPr lang="en-US" sz="2500" kern="1200">
              <a:ea typeface="Calibri"/>
              <a:cs typeface="Calibri"/>
            </a:rPr>
            <a:t>Vad </a:t>
          </a:r>
          <a:r>
            <a:rPr lang="en-US" sz="2500" kern="1200" err="1">
              <a:ea typeface="Calibri"/>
              <a:cs typeface="Calibri"/>
            </a:rPr>
            <a:t>innebär</a:t>
          </a:r>
          <a:r>
            <a:rPr lang="en-US" sz="2500" kern="1200">
              <a:ea typeface="Calibri"/>
              <a:cs typeface="Calibri"/>
            </a:rPr>
            <a:t> det för </a:t>
          </a:r>
          <a:r>
            <a:rPr lang="en-US" sz="2500" kern="1200" err="1">
              <a:ea typeface="Calibri"/>
              <a:cs typeface="Calibri"/>
            </a:rPr>
            <a:t>mig</a:t>
          </a:r>
          <a:r>
            <a:rPr lang="en-US" sz="2500" kern="1200">
              <a:ea typeface="Calibri"/>
              <a:cs typeface="Calibri"/>
            </a:rPr>
            <a:t> </a:t>
          </a:r>
          <a:r>
            <a:rPr lang="en-US" sz="2500" kern="1200" err="1">
              <a:ea typeface="Calibri"/>
              <a:cs typeface="Calibri"/>
            </a:rPr>
            <a:t>att</a:t>
          </a:r>
          <a:r>
            <a:rPr lang="en-US" sz="2500" kern="1200">
              <a:ea typeface="Calibri"/>
              <a:cs typeface="Calibri"/>
            </a:rPr>
            <a:t> </a:t>
          </a:r>
          <a:r>
            <a:rPr lang="en-US" sz="2500" kern="1200" err="1">
              <a:ea typeface="Calibri"/>
              <a:cs typeface="Calibri"/>
            </a:rPr>
            <a:t>samverka</a:t>
          </a:r>
          <a:r>
            <a:rPr lang="en-US" sz="2500" kern="1200">
              <a:ea typeface="Calibri"/>
              <a:cs typeface="Calibri"/>
            </a:rPr>
            <a:t>?</a:t>
          </a:r>
          <a:endParaRPr lang="sv-SE" sz="2500" kern="1200"/>
        </a:p>
        <a:p>
          <a:pPr marL="228600" lvl="1" indent="-228600" algn="l" defTabSz="1111250">
            <a:lnSpc>
              <a:spcPct val="90000"/>
            </a:lnSpc>
            <a:spcBef>
              <a:spcPct val="0"/>
            </a:spcBef>
            <a:spcAft>
              <a:spcPct val="15000"/>
            </a:spcAft>
            <a:buFont typeface="Calibri"/>
            <a:buChar char="-"/>
          </a:pPr>
          <a:r>
            <a:rPr lang="en-US" sz="2500" kern="1200">
              <a:ea typeface="Calibri"/>
              <a:cs typeface="Calibri"/>
            </a:rPr>
            <a:t>Med vilka samverkar jag med i mitt dagliga arbete?</a:t>
          </a:r>
        </a:p>
        <a:p>
          <a:pPr marL="228600" lvl="1" indent="-228600" algn="l" defTabSz="1111250">
            <a:lnSpc>
              <a:spcPct val="90000"/>
            </a:lnSpc>
            <a:spcBef>
              <a:spcPct val="0"/>
            </a:spcBef>
            <a:spcAft>
              <a:spcPct val="15000"/>
            </a:spcAft>
            <a:buFont typeface="Calibri"/>
            <a:buChar char="-"/>
          </a:pPr>
          <a:r>
            <a:rPr lang="en-US" sz="2500" kern="1200">
              <a:ea typeface="Calibri"/>
              <a:cs typeface="Calibri"/>
            </a:rPr>
            <a:t>Är det några som saknas som jag/vi borde samverka med?</a:t>
          </a:r>
        </a:p>
        <a:p>
          <a:pPr marL="228600" lvl="1" indent="-228600" algn="l" defTabSz="1111250">
            <a:lnSpc>
              <a:spcPct val="90000"/>
            </a:lnSpc>
            <a:spcBef>
              <a:spcPct val="0"/>
            </a:spcBef>
            <a:spcAft>
              <a:spcPct val="15000"/>
            </a:spcAft>
            <a:buFont typeface="Calibri"/>
            <a:buChar char="-"/>
          </a:pPr>
          <a:endParaRPr lang="en-US" sz="2500" kern="1200">
            <a:ea typeface="Calibri"/>
            <a:cs typeface="Calibri"/>
          </a:endParaRPr>
        </a:p>
      </dsp:txBody>
      <dsp:txXfrm>
        <a:off x="5601764" y="751526"/>
        <a:ext cx="4913783" cy="29508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D3E59DA-0455-4A03-A061-D9995DF53D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F2A89649-477E-47D8-A324-1FE82C0FCF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376FB4-9B36-4D7F-96B4-EF372FEDF3E5}" type="datetimeFigureOut">
              <a:rPr lang="sv-SE" smtClean="0"/>
              <a:t>2024-08-28</a:t>
            </a:fld>
            <a:endParaRPr lang="sv-SE"/>
          </a:p>
        </p:txBody>
      </p:sp>
      <p:sp>
        <p:nvSpPr>
          <p:cNvPr id="4" name="Platshållare för sidfot 3">
            <a:extLst>
              <a:ext uri="{FF2B5EF4-FFF2-40B4-BE49-F238E27FC236}">
                <a16:creationId xmlns:a16="http://schemas.microsoft.com/office/drawing/2014/main" id="{300535D5-565A-4D75-89F7-C945B42BB8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72FC390-287A-46EB-9C2B-6439A9B1CB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618A8-CEA4-42A3-8BD7-FF5F6798B994}" type="slidenum">
              <a:rPr lang="sv-SE" smtClean="0"/>
              <a:t>‹#›</a:t>
            </a:fld>
            <a:endParaRPr lang="sv-SE"/>
          </a:p>
        </p:txBody>
      </p:sp>
    </p:spTree>
    <p:extLst>
      <p:ext uri="{BB962C8B-B14F-4D97-AF65-F5344CB8AC3E}">
        <p14:creationId xmlns:p14="http://schemas.microsoft.com/office/powerpoint/2010/main" val="396168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A0F89-D731-4675-B141-09853D5843AD}" type="datetimeFigureOut">
              <a:rPr lang="sv-SE" smtClean="0"/>
              <a:t>2024-08-28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418F5-5FA1-4CD4-BB1E-6F5FF7010A87}" type="slidenum">
              <a:rPr lang="sv-SE" smtClean="0"/>
              <a:t>‹#›</a:t>
            </a:fld>
            <a:endParaRPr lang="sv-SE"/>
          </a:p>
        </p:txBody>
      </p:sp>
    </p:spTree>
    <p:extLst>
      <p:ext uri="{BB962C8B-B14F-4D97-AF65-F5344CB8AC3E}">
        <p14:creationId xmlns:p14="http://schemas.microsoft.com/office/powerpoint/2010/main" val="384111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amverkan.regionsormland.se/utveckling-och-samarbete/samverkan-socialtjanst-och-var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Mer information om samverkan kommuner och region i Sörmland:</a:t>
            </a:r>
          </a:p>
          <a:p>
            <a:r>
              <a:rPr lang="sv-SE" dirty="0">
                <a:hlinkClick r:id="rId3"/>
              </a:rPr>
              <a:t>Samverkansstrukturen för socialtjänst och vård - Samverkanswebben (regionsormland.se)</a:t>
            </a:r>
            <a:endParaRPr lang="sv-SE">
              <a:cs typeface="Calibri"/>
            </a:endParaRPr>
          </a:p>
        </p:txBody>
      </p:sp>
      <p:sp>
        <p:nvSpPr>
          <p:cNvPr id="4" name="Platshållare för bildnummer 3"/>
          <p:cNvSpPr>
            <a:spLocks noGrp="1"/>
          </p:cNvSpPr>
          <p:nvPr>
            <p:ph type="sldNum" sz="quarter" idx="5"/>
          </p:nvPr>
        </p:nvSpPr>
        <p:spPr/>
        <p:txBody>
          <a:bodyPr/>
          <a:lstStyle/>
          <a:p>
            <a:fld id="{384418F5-5FA1-4CD4-BB1E-6F5FF7010A87}" type="slidenum">
              <a:rPr lang="sv-SE" smtClean="0"/>
              <a:t>1</a:t>
            </a:fld>
            <a:endParaRPr lang="sv-SE"/>
          </a:p>
        </p:txBody>
      </p:sp>
    </p:spTree>
    <p:extLst>
      <p:ext uri="{BB962C8B-B14F-4D97-AF65-F5344CB8AC3E}">
        <p14:creationId xmlns:p14="http://schemas.microsoft.com/office/powerpoint/2010/main" val="2092165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ea typeface="Calibri"/>
                <a:cs typeface="Calibri"/>
              </a:rPr>
              <a:t>Ta </a:t>
            </a:r>
            <a:r>
              <a:rPr lang="en-US" b="1" err="1">
                <a:ea typeface="Calibri"/>
                <a:cs typeface="Calibri"/>
              </a:rPr>
              <a:t>hjälp</a:t>
            </a:r>
            <a:r>
              <a:rPr lang="en-US" b="1">
                <a:ea typeface="Calibri"/>
                <a:cs typeface="Calibri"/>
              </a:rPr>
              <a:t> av </a:t>
            </a:r>
            <a:r>
              <a:rPr lang="en-US" b="1" err="1">
                <a:ea typeface="Calibri"/>
                <a:cs typeface="Calibri"/>
              </a:rPr>
              <a:t>frågeställningarna</a:t>
            </a:r>
            <a:r>
              <a:rPr lang="en-US" b="1">
                <a:ea typeface="Calibri"/>
                <a:cs typeface="Calibri"/>
              </a:rPr>
              <a:t> för </a:t>
            </a:r>
            <a:r>
              <a:rPr lang="en-US" b="1" err="1">
                <a:ea typeface="Calibri"/>
                <a:cs typeface="Calibri"/>
              </a:rPr>
              <a:t>att</a:t>
            </a:r>
            <a:r>
              <a:rPr lang="en-US" b="1">
                <a:ea typeface="Calibri"/>
                <a:cs typeface="Calibri"/>
              </a:rPr>
              <a:t> </a:t>
            </a:r>
            <a:r>
              <a:rPr lang="en-US" b="1" err="1">
                <a:ea typeface="Calibri"/>
                <a:cs typeface="Calibri"/>
              </a:rPr>
              <a:t>tillsammans</a:t>
            </a:r>
            <a:r>
              <a:rPr lang="en-US" b="1">
                <a:ea typeface="Calibri"/>
                <a:cs typeface="Calibri"/>
              </a:rPr>
              <a:t> </a:t>
            </a:r>
            <a:r>
              <a:rPr lang="en-US" b="1" err="1">
                <a:ea typeface="Calibri"/>
                <a:cs typeface="Calibri"/>
              </a:rPr>
              <a:t>på</a:t>
            </a:r>
            <a:r>
              <a:rPr lang="en-US" b="1">
                <a:ea typeface="Calibri"/>
                <a:cs typeface="Calibri"/>
              </a:rPr>
              <a:t> </a:t>
            </a:r>
            <a:r>
              <a:rPr lang="en-US" b="1" err="1">
                <a:ea typeface="Calibri"/>
                <a:cs typeface="Calibri"/>
              </a:rPr>
              <a:t>arbetsplatsen</a:t>
            </a:r>
            <a:r>
              <a:rPr lang="en-US" b="1">
                <a:ea typeface="Calibri"/>
                <a:cs typeface="Calibri"/>
              </a:rPr>
              <a:t> </a:t>
            </a:r>
            <a:r>
              <a:rPr lang="en-US" b="1" err="1">
                <a:ea typeface="Calibri"/>
                <a:cs typeface="Calibri"/>
              </a:rPr>
              <a:t>reflektera</a:t>
            </a:r>
            <a:r>
              <a:rPr lang="en-US" b="1">
                <a:ea typeface="Calibri"/>
                <a:cs typeface="Calibri"/>
              </a:rPr>
              <a:t> </a:t>
            </a:r>
            <a:r>
              <a:rPr lang="en-US" b="1" err="1">
                <a:ea typeface="Calibri"/>
                <a:cs typeface="Calibri"/>
              </a:rPr>
              <a:t>över</a:t>
            </a:r>
            <a:r>
              <a:rPr lang="en-US" b="1">
                <a:ea typeface="Calibri"/>
                <a:cs typeface="Calibri"/>
              </a:rPr>
              <a:t> </a:t>
            </a:r>
            <a:r>
              <a:rPr lang="en-US" b="1" err="1">
                <a:ea typeface="Calibri"/>
                <a:cs typeface="Calibri"/>
              </a:rPr>
              <a:t>vad</a:t>
            </a:r>
            <a:r>
              <a:rPr lang="en-US" b="1">
                <a:ea typeface="Calibri"/>
                <a:cs typeface="Calibri"/>
              </a:rPr>
              <a:t> </a:t>
            </a:r>
            <a:r>
              <a:rPr lang="en-US" b="1" err="1">
                <a:ea typeface="Calibri"/>
                <a:cs typeface="Calibri"/>
              </a:rPr>
              <a:t>kunskapsstyrningen</a:t>
            </a:r>
            <a:r>
              <a:rPr lang="en-US" b="1">
                <a:ea typeface="Calibri"/>
                <a:cs typeface="Calibri"/>
              </a:rPr>
              <a:t> </a:t>
            </a:r>
            <a:r>
              <a:rPr lang="en-US" b="1" err="1">
                <a:ea typeface="Calibri"/>
                <a:cs typeface="Calibri"/>
              </a:rPr>
              <a:t>betyder</a:t>
            </a:r>
            <a:r>
              <a:rPr lang="en-US" b="1">
                <a:ea typeface="Calibri"/>
                <a:cs typeface="Calibri"/>
              </a:rPr>
              <a:t> för er.</a:t>
            </a:r>
          </a:p>
          <a:p>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10</a:t>
            </a:fld>
            <a:endParaRPr lang="sv-SE"/>
          </a:p>
        </p:txBody>
      </p:sp>
    </p:spTree>
    <p:extLst>
      <p:ext uri="{BB962C8B-B14F-4D97-AF65-F5344CB8AC3E}">
        <p14:creationId xmlns:p14="http://schemas.microsoft.com/office/powerpoint/2010/main" val="236448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84418F5-5FA1-4CD4-BB1E-6F5FF7010A87}" type="slidenum">
              <a:rPr lang="sv-SE" smtClean="0"/>
              <a:t>11</a:t>
            </a:fld>
            <a:endParaRPr lang="sv-SE"/>
          </a:p>
        </p:txBody>
      </p:sp>
    </p:spTree>
    <p:extLst>
      <p:ext uri="{BB962C8B-B14F-4D97-AF65-F5344CB8AC3E}">
        <p14:creationId xmlns:p14="http://schemas.microsoft.com/office/powerpoint/2010/main" val="391245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418F5-5FA1-4CD4-BB1E-6F5FF7010A87}" type="slidenum">
              <a:rPr lang="sv-SE" smtClean="0"/>
              <a:t>12</a:t>
            </a:fld>
            <a:endParaRPr lang="sv-SE"/>
          </a:p>
        </p:txBody>
      </p:sp>
    </p:spTree>
    <p:extLst>
      <p:ext uri="{BB962C8B-B14F-4D97-AF65-F5344CB8AC3E}">
        <p14:creationId xmlns:p14="http://schemas.microsoft.com/office/powerpoint/2010/main" val="55595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b="0" i="0">
              <a:cs typeface="Calibri"/>
            </a:endParaRPr>
          </a:p>
          <a:p>
            <a:r>
              <a:rPr lang="sv-SE" b="0" i="0">
                <a:cs typeface="Calibri"/>
              </a:rPr>
              <a:t>Samverkan </a:t>
            </a: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lang="sv-SE" b="0" i="0">
                <a:cs typeface="Calibri"/>
              </a:rPr>
              <a:t>innebär att vårdgivare och vårdtagare, och dennes anhöriga, har samsyn i vad som ska göras och hur det ska ske, att utgå från ett personcentrerat synsätt</a:t>
            </a:r>
          </a:p>
          <a:p>
            <a:pPr marL="171450" indent="-171450">
              <a:buFont typeface="Calibri"/>
              <a:buChar char="-"/>
            </a:pPr>
            <a:r>
              <a:rPr lang="sv-SE" b="0" i="0">
                <a:cs typeface="Calibri"/>
              </a:rPr>
              <a:t>kan ske inom en enhet, mellan olika personalgrupper</a:t>
            </a:r>
          </a:p>
          <a:p>
            <a:pPr marL="171450" indent="-171450">
              <a:buFont typeface="Calibri"/>
              <a:buChar char="-"/>
            </a:pPr>
            <a:r>
              <a:rPr lang="sv-SE" b="0" i="0">
                <a:cs typeface="Calibri"/>
              </a:rPr>
              <a:t>kan också ske mellan olika vårdgivare tex mellan någon av regionens enheter och enheter inom en kommun </a:t>
            </a:r>
          </a:p>
          <a:p>
            <a:pPr marL="171450" indent="-171450">
              <a:buFont typeface="Calibri"/>
              <a:buChar char="-"/>
            </a:pPr>
            <a:r>
              <a:rPr lang="sv-SE" b="0" i="0">
                <a:cs typeface="Calibri"/>
              </a:rPr>
              <a:t>stärks av att vi utgår från samma grunder och värderingar och att vi har gemensamma mål.</a:t>
            </a:r>
          </a:p>
        </p:txBody>
      </p:sp>
      <p:sp>
        <p:nvSpPr>
          <p:cNvPr id="4" name="Slide Number Placeholder 3"/>
          <p:cNvSpPr>
            <a:spLocks noGrp="1"/>
          </p:cNvSpPr>
          <p:nvPr>
            <p:ph type="sldNum" sz="quarter" idx="5"/>
          </p:nvPr>
        </p:nvSpPr>
        <p:spPr/>
        <p:txBody>
          <a:bodyPr/>
          <a:lstStyle/>
          <a:p>
            <a:fld id="{384418F5-5FA1-4CD4-BB1E-6F5FF7010A87}" type="slidenum">
              <a:rPr lang="sv-SE" smtClean="0"/>
              <a:t>2</a:t>
            </a:fld>
            <a:endParaRPr lang="sv-SE"/>
          </a:p>
        </p:txBody>
      </p:sp>
    </p:spTree>
    <p:extLst>
      <p:ext uri="{BB962C8B-B14F-4D97-AF65-F5344CB8AC3E}">
        <p14:creationId xmlns:p14="http://schemas.microsoft.com/office/powerpoint/2010/main" val="48658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Systemet för kunskapsstyrning bygger på en organisationsmodell med </a:t>
            </a:r>
            <a:r>
              <a:rPr lang="sv-SE" b="1" dirty="0"/>
              <a:t>tre nivåer som samspelar med varandra.</a:t>
            </a:r>
            <a:endParaRPr lang="en-US" dirty="0"/>
          </a:p>
          <a:p>
            <a:r>
              <a:rPr lang="sv-SE" dirty="0"/>
              <a:t>Individperspektivet finns på samtliga nivåer.</a:t>
            </a:r>
            <a:endParaRPr lang="en-US" dirty="0"/>
          </a:p>
          <a:p>
            <a:endParaRPr lang="sv-SE" dirty="0"/>
          </a:p>
          <a:p>
            <a:r>
              <a:rPr lang="sv-SE" b="1" dirty="0"/>
              <a:t>Lokal nivå – Patient/individ och vårdteam</a:t>
            </a:r>
            <a:endParaRPr lang="en-US" dirty="0"/>
          </a:p>
          <a:p>
            <a:r>
              <a:rPr lang="sv-SE" dirty="0"/>
              <a:t>Här möter patienter/individer och vårdgivare varandra. Här finns också vårdteam, stödsystem och verksamhetschefer. Det är här som systemet behöver skapa värde för att få effekt och göra skillnad för landets invånare. Här ska finnas tillgång till, och användning av, bästa möjliga kunskap i varje möte. Arbetet ska fokusera på individens behov och erfarenheter ska spridas vidare i systemet.</a:t>
            </a:r>
            <a:endParaRPr lang="en-US" dirty="0"/>
          </a:p>
          <a:p>
            <a:endParaRPr lang="sv-SE" dirty="0"/>
          </a:p>
          <a:p>
            <a:r>
              <a:rPr lang="sv-SE" b="1" dirty="0"/>
              <a:t>Sjukvårdsregion och region</a:t>
            </a:r>
            <a:endParaRPr lang="en-US" dirty="0"/>
          </a:p>
          <a:p>
            <a:r>
              <a:rPr lang="sv-SE" dirty="0"/>
              <a:t>På den här nivån finns sjukvårdsregioner, regioner med hälso- och sjukvårdsledning och samarbete med kommuner. De ska alla stötta vårdgivare i att använda bästa tillgängliga kunskap, men också att utveckla och förbättra verksamheter. Ledningsfunktioner behöver följa upp, fråga efter resultat och föra dialog om kvalitet med verksamheterna.</a:t>
            </a:r>
            <a:endParaRPr lang="en-US" dirty="0"/>
          </a:p>
          <a:p>
            <a:endParaRPr lang="sv-SE" dirty="0"/>
          </a:p>
          <a:p>
            <a:r>
              <a:rPr lang="sv-SE" b="1" dirty="0"/>
              <a:t>Nationell nivå</a:t>
            </a:r>
            <a:endParaRPr lang="en-US" dirty="0"/>
          </a:p>
          <a:p>
            <a:r>
              <a:rPr lang="sv-SE" dirty="0"/>
              <a:t>Den nationella nivån består av regioner i samverkan, SKR där stödfunktionen för systemet finns, och staten. Här ska samverkan underlättas mellan samtliga parter för att skapa effekt och minska dubbelarbete. Regioner och myndigheter bidrar till nationella insatsområden och kunskapsstöd, samt metoder att följa upp kvalitet och resultat i hälso- och sjukvård.</a:t>
            </a:r>
            <a:endParaRPr lang="en-US" dirty="0"/>
          </a:p>
          <a:p>
            <a:r>
              <a:rPr lang="sv-SE" dirty="0"/>
              <a:t>I de nationella programområdenas och samverkansgruppernas uppdrag ingår</a:t>
            </a:r>
            <a:endParaRPr lang="en-US" dirty="0"/>
          </a:p>
          <a:p>
            <a:r>
              <a:rPr lang="sv-SE" dirty="0"/>
              <a:t>att:</a:t>
            </a:r>
            <a:endParaRPr lang="en-US" dirty="0"/>
          </a:p>
          <a:p>
            <a:pPr marL="285750" indent="-285750">
              <a:buFont typeface="Arial,Sans-Serif"/>
              <a:buChar char="•"/>
            </a:pPr>
            <a:r>
              <a:rPr lang="sv-SE" dirty="0"/>
              <a:t>leda och samordna kunskapsstyrningen inom området</a:t>
            </a:r>
            <a:endParaRPr lang="en-US" dirty="0"/>
          </a:p>
          <a:p>
            <a:pPr marL="285750" indent="-285750">
              <a:buFont typeface="Arial,Sans-Serif"/>
              <a:buChar char="•"/>
            </a:pPr>
            <a:r>
              <a:rPr lang="sv-SE" dirty="0"/>
              <a:t>analysera, genomföra och följa upp behovs- och gapanalyser</a:t>
            </a:r>
            <a:endParaRPr lang="en-US" dirty="0"/>
          </a:p>
          <a:p>
            <a:pPr marL="285750" indent="-285750">
              <a:buFont typeface="Arial,Sans-Serif"/>
              <a:buChar char="•"/>
            </a:pPr>
            <a:r>
              <a:rPr lang="sv-SE" dirty="0"/>
              <a:t>utveckla och förvalta kunskapsstöd inom området</a:t>
            </a:r>
            <a:endParaRPr lang="en-US" dirty="0"/>
          </a:p>
          <a:p>
            <a:pPr marL="285750" indent="-285750">
              <a:buFont typeface="Arial,Sans-Serif"/>
              <a:buChar char="•"/>
            </a:pPr>
            <a:r>
              <a:rPr lang="sv-SE" dirty="0"/>
              <a:t>bidra i arbetet med utveckling och användning av kvalitetsregister</a:t>
            </a:r>
            <a:endParaRPr lang="en-US" dirty="0"/>
          </a:p>
          <a:p>
            <a:pPr marL="285750" indent="-285750">
              <a:buFont typeface="Arial,Sans-Serif"/>
              <a:buChar char="•"/>
            </a:pPr>
            <a:r>
              <a:rPr lang="sv-SE" dirty="0"/>
              <a:t>omvärldsbevaka</a:t>
            </a:r>
            <a:endParaRPr lang="en-US" dirty="0"/>
          </a:p>
          <a:p>
            <a:pPr marL="285750" indent="-285750">
              <a:buFont typeface="Arial,Sans-Serif"/>
              <a:buChar char="•"/>
            </a:pPr>
            <a:r>
              <a:rPr lang="sv-SE" dirty="0"/>
              <a:t>ordnat införande/ordnad utfasning av läkemedel/behandlingar</a:t>
            </a:r>
            <a:endParaRPr lang="en-US" dirty="0"/>
          </a:p>
          <a:p>
            <a:pPr marL="285750" indent="-285750">
              <a:buFont typeface="Arial,Sans-Serif"/>
              <a:buChar char="•"/>
            </a:pPr>
            <a:r>
              <a:rPr lang="sv-SE" dirty="0"/>
              <a:t>nivåstrukturering</a:t>
            </a:r>
            <a:endParaRPr lang="en-US" dirty="0"/>
          </a:p>
          <a:p>
            <a:pPr marL="285750" indent="-285750">
              <a:buFont typeface="Arial,Sans-Serif"/>
              <a:buChar char="•"/>
            </a:pPr>
            <a:r>
              <a:rPr lang="sv-SE" dirty="0"/>
              <a:t>bidra i arbete med eventuella statliga satsningar</a:t>
            </a:r>
            <a:endParaRPr lang="en-US" dirty="0"/>
          </a:p>
        </p:txBody>
      </p:sp>
      <p:sp>
        <p:nvSpPr>
          <p:cNvPr id="4" name="Slide Number Placeholder 3"/>
          <p:cNvSpPr>
            <a:spLocks noGrp="1"/>
          </p:cNvSpPr>
          <p:nvPr>
            <p:ph type="sldNum" sz="quarter" idx="5"/>
          </p:nvPr>
        </p:nvSpPr>
        <p:spPr/>
        <p:txBody>
          <a:bodyPr/>
          <a:lstStyle/>
          <a:p>
            <a:fld id="{384418F5-5FA1-4CD4-BB1E-6F5FF7010A87}" type="slidenum">
              <a:rPr lang="sv-SE" smtClean="0"/>
              <a:t>3</a:t>
            </a:fld>
            <a:endParaRPr lang="sv-SE"/>
          </a:p>
        </p:txBody>
      </p:sp>
    </p:spTree>
    <p:extLst>
      <p:ext uri="{BB962C8B-B14F-4D97-AF65-F5344CB8AC3E}">
        <p14:creationId xmlns:p14="http://schemas.microsoft.com/office/powerpoint/2010/main" val="335397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finns idag 26 nationella programområden.</a:t>
            </a:r>
          </a:p>
          <a:p>
            <a:r>
              <a:rPr lang="sv-SE"/>
              <a:t>Några av dessa har kommunal representation.</a:t>
            </a:r>
          </a:p>
        </p:txBody>
      </p:sp>
      <p:sp>
        <p:nvSpPr>
          <p:cNvPr id="4" name="Platshållare för bildnumm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6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b="1" dirty="0" err="1">
                <a:cs typeface="Calibri"/>
              </a:rPr>
              <a:t>Kunskapsstyrningen</a:t>
            </a:r>
            <a:r>
              <a:rPr lang="en-US" b="1" dirty="0">
                <a:cs typeface="Calibri"/>
              </a:rPr>
              <a:t> i </a:t>
            </a:r>
            <a:r>
              <a:rPr lang="en-US" b="1" dirty="0" err="1">
                <a:cs typeface="Calibri"/>
              </a:rPr>
              <a:t>Sörmlands</a:t>
            </a:r>
            <a:r>
              <a:rPr lang="en-US" b="1" dirty="0">
                <a:cs typeface="Calibri"/>
              </a:rPr>
              <a:t> </a:t>
            </a:r>
            <a:r>
              <a:rPr lang="en-US" b="1" dirty="0" err="1">
                <a:cs typeface="Calibri"/>
              </a:rPr>
              <a:t>samverkansstruktur</a:t>
            </a:r>
            <a:r>
              <a:rPr lang="en-US" b="1" dirty="0">
                <a:cs typeface="Calibri"/>
              </a:rPr>
              <a:t> </a:t>
            </a:r>
            <a:r>
              <a:rPr lang="en-US" b="1" dirty="0" err="1">
                <a:cs typeface="Calibri"/>
              </a:rPr>
              <a:t>kring</a:t>
            </a:r>
            <a:r>
              <a:rPr lang="en-US" b="1" dirty="0">
                <a:cs typeface="Calibri"/>
              </a:rPr>
              <a:t> </a:t>
            </a:r>
            <a:r>
              <a:rPr lang="en-US" b="1" dirty="0" err="1">
                <a:cs typeface="Calibri"/>
              </a:rPr>
              <a:t>socialtjänst</a:t>
            </a:r>
            <a:r>
              <a:rPr lang="en-US" b="1" dirty="0">
                <a:cs typeface="Calibri"/>
              </a:rPr>
              <a:t> och </a:t>
            </a:r>
            <a:r>
              <a:rPr lang="en-US" b="1" dirty="0" err="1">
                <a:cs typeface="Calibri"/>
              </a:rPr>
              <a:t>vård</a:t>
            </a:r>
            <a:r>
              <a:rPr lang="en-US" b="1" dirty="0">
                <a:cs typeface="Calibri"/>
              </a:rPr>
              <a:t>.</a:t>
            </a:r>
          </a:p>
          <a:p>
            <a:endParaRPr lang="sv-SE" dirty="0">
              <a:cs typeface="Calibri"/>
            </a:endParaRPr>
          </a:p>
          <a:p>
            <a:r>
              <a:rPr lang="sv-SE" b="1" dirty="0"/>
              <a:t>LPO- Äldres hälsa och palliativ vård </a:t>
            </a:r>
          </a:p>
          <a:p>
            <a:r>
              <a:rPr lang="sv-SE" dirty="0"/>
              <a:t>Äldres hälsa är ett brett område som omfattar förebyggande, behandlande och rehabiliterande åtgärder. Insatserna fokuseras där det finns stora skillnader i den vård som erbjuds. </a:t>
            </a:r>
            <a:endParaRPr lang="en-US" dirty="0"/>
          </a:p>
          <a:p>
            <a:r>
              <a:rPr lang="sv-SE" dirty="0"/>
              <a:t>Den palliativa vården omfattar alla personer med palliativt vårdbehov oavsett ålder, sjukdom och vårdform. </a:t>
            </a:r>
            <a:endParaRPr lang="en-US" dirty="0"/>
          </a:p>
          <a:p>
            <a:endParaRPr lang="sv-SE" dirty="0"/>
          </a:p>
          <a:p>
            <a:r>
              <a:rPr lang="sv-SE" b="1" i="1" dirty="0"/>
              <a:t>Uppdrag</a:t>
            </a:r>
            <a:endParaRPr lang="en-US" b="1" i="1" dirty="0"/>
          </a:p>
          <a:p>
            <a:r>
              <a:rPr lang="sv-SE" dirty="0"/>
              <a:t>Programområdet har huvudansvar för ett kunskapsområde som bland annat omfattar geriatrik, vård av multisjuka och sköra, palliativ vård och vård av personer med demenssjukdom. Programområdet fokuserar också på preventivt och hälsofrämjande arbete med syfte att förebygga skador och ohälsa. </a:t>
            </a:r>
          </a:p>
          <a:p>
            <a:r>
              <a:rPr lang="sv-SE" dirty="0"/>
              <a:t>Lokala arbetsgrupper, </a:t>
            </a:r>
            <a:r>
              <a:rPr lang="sv-SE" dirty="0" err="1"/>
              <a:t>sk.</a:t>
            </a:r>
            <a:r>
              <a:rPr lang="sv-SE" dirty="0"/>
              <a:t> </a:t>
            </a:r>
            <a:r>
              <a:rPr lang="sv-SE" dirty="0" err="1"/>
              <a:t>LAG:ar</a:t>
            </a:r>
            <a:r>
              <a:rPr lang="sv-SE" dirty="0"/>
              <a:t>, finns just nu inom:</a:t>
            </a:r>
            <a:endParaRPr lang="en-US" dirty="0"/>
          </a:p>
          <a:p>
            <a:pPr marL="171450" indent="-171450">
              <a:buFont typeface="Arial,Sans-Serif"/>
              <a:buChar char="•"/>
            </a:pPr>
            <a:r>
              <a:rPr lang="sv-SE" dirty="0"/>
              <a:t>Demenssjukdom</a:t>
            </a:r>
            <a:endParaRPr lang="en-US" dirty="0"/>
          </a:p>
          <a:p>
            <a:pPr marL="171450" indent="-171450">
              <a:buFont typeface="Arial,Sans-Serif"/>
              <a:buChar char="•"/>
            </a:pPr>
            <a:r>
              <a:rPr lang="sv-SE" dirty="0"/>
              <a:t>Palliativ vård</a:t>
            </a:r>
            <a:endParaRPr lang="en-US" dirty="0"/>
          </a:p>
          <a:p>
            <a:pPr marL="171450" indent="-171450">
              <a:buFont typeface="Arial,Sans-Serif"/>
              <a:buChar char="•"/>
            </a:pPr>
            <a:r>
              <a:rPr lang="sv-SE" dirty="0"/>
              <a:t>Inkontinens</a:t>
            </a:r>
            <a:endParaRPr lang="en-US" dirty="0"/>
          </a:p>
          <a:p>
            <a:endParaRPr lang="sv-SE" dirty="0"/>
          </a:p>
          <a:p>
            <a:endParaRPr lang="sv-SE" dirty="0"/>
          </a:p>
          <a:p>
            <a:r>
              <a:rPr lang="sv-SE" b="1" dirty="0"/>
              <a:t>LPO Psykisk hälsa </a:t>
            </a:r>
            <a:endParaRPr lang="en-US" dirty="0"/>
          </a:p>
          <a:p>
            <a:r>
              <a:rPr lang="sv-SE" dirty="0"/>
              <a:t>Programområdet omfattar allt från insatser för att främja psykisk hälsa, förebygga psykisk ohälsa till specialiserad vård för barn, vuxna och äldre.</a:t>
            </a:r>
            <a:endParaRPr lang="en-US" dirty="0"/>
          </a:p>
          <a:p>
            <a:endParaRPr lang="sv-SE" dirty="0"/>
          </a:p>
          <a:p>
            <a:r>
              <a:rPr lang="sv-SE" b="1" i="1" dirty="0"/>
              <a:t>Uppdrag </a:t>
            </a:r>
          </a:p>
          <a:p>
            <a:r>
              <a:rPr lang="sv-SE" b="0" i="0" dirty="0">
                <a:solidFill>
                  <a:srgbClr val="000000"/>
                </a:solidFill>
                <a:effectLst/>
                <a:latin typeface="+mn-lt"/>
              </a:rPr>
              <a:t>LPO psykisk hälsa ska arbeta för en god och jämlik vård i regionen. Psykisk hälsa är ett brett område som omfattar allt från främjande och förebyggande insatser till högspecialiserad vård. Området inkluderar barn, vuxna och äldre och är angeläget för både regioner och kommuner.</a:t>
            </a:r>
            <a:br>
              <a:rPr lang="sv-SE" dirty="0"/>
            </a:br>
            <a:endParaRPr lang="en-US" b="1" i="1" dirty="0"/>
          </a:p>
          <a:p>
            <a:r>
              <a:rPr lang="sv-SE" dirty="0"/>
              <a:t>Det finns många beröringspunkter med andra programområde som öppnar för samverkan.</a:t>
            </a:r>
          </a:p>
          <a:p>
            <a:endParaRPr lang="sv-SE" dirty="0"/>
          </a:p>
          <a:p>
            <a:r>
              <a:rPr lang="sv-SE" dirty="0"/>
              <a:t>Lokal arbetsgrupp, </a:t>
            </a:r>
            <a:r>
              <a:rPr lang="sv-SE" dirty="0" err="1"/>
              <a:t>sk.</a:t>
            </a:r>
            <a:r>
              <a:rPr lang="sv-SE" dirty="0"/>
              <a:t> LAG, finns just nu inom ADHD.</a:t>
            </a:r>
          </a:p>
          <a:p>
            <a:r>
              <a:rPr lang="sv-SE" dirty="0"/>
              <a:t>Tidigare avslutade </a:t>
            </a:r>
            <a:r>
              <a:rPr lang="sv-SE" dirty="0" err="1"/>
              <a:t>LAG:ar</a:t>
            </a:r>
            <a:r>
              <a:rPr lang="sv-SE" dirty="0"/>
              <a:t> har funnits inom:</a:t>
            </a:r>
            <a:endParaRPr lang="en-US" dirty="0"/>
          </a:p>
          <a:p>
            <a:pPr marL="171450" indent="-171450">
              <a:buFont typeface="Arial"/>
              <a:buChar char="•"/>
            </a:pPr>
            <a:r>
              <a:rPr lang="sv-SE" dirty="0">
                <a:cs typeface="Calibri"/>
              </a:rPr>
              <a:t>Schizofreni</a:t>
            </a:r>
          </a:p>
          <a:p>
            <a:pPr marL="171450" indent="-171450">
              <a:buFont typeface="Arial"/>
              <a:buChar char="•"/>
            </a:pPr>
            <a:r>
              <a:rPr lang="sv-SE" dirty="0">
                <a:cs typeface="Calibri"/>
              </a:rPr>
              <a:t>Missbruk och beroende</a:t>
            </a:r>
          </a:p>
          <a:p>
            <a:pPr marL="171450" indent="-171450">
              <a:buFont typeface="Arial"/>
              <a:buChar char="•"/>
            </a:pPr>
            <a:r>
              <a:rPr lang="sv-SE" dirty="0" err="1">
                <a:cs typeface="Calibri"/>
              </a:rPr>
              <a:t>Naloxon</a:t>
            </a:r>
            <a:endParaRPr lang="sv-SE" dirty="0">
              <a:cs typeface="Calibri"/>
            </a:endParaRPr>
          </a:p>
          <a:p>
            <a:endParaRPr lang="sv-SE" dirty="0">
              <a:cs typeface="Calibri"/>
            </a:endParaRPr>
          </a:p>
          <a:p>
            <a:endParaRPr lang="sv-SE" dirty="0">
              <a:cs typeface="Calibri"/>
            </a:endParaRPr>
          </a:p>
          <a:p>
            <a:endParaRPr lang="sv-SE" dirty="0">
              <a:cs typeface="Calibri"/>
            </a:endParaRPr>
          </a:p>
          <a:p>
            <a:endParaRPr lang="sv-SE" dirty="0">
              <a:cs typeface="Calibri"/>
            </a:endParaRPr>
          </a:p>
          <a:p>
            <a:endParaRPr lang="sv-SE" dirty="0">
              <a:cs typeface="Calibri"/>
            </a:endParaRPr>
          </a:p>
          <a:p>
            <a:endParaRPr lang="sv-SE" dirty="0">
              <a:cs typeface="Calibri"/>
            </a:endParaRPr>
          </a:p>
          <a:p>
            <a:endParaRPr lang="sv-SE" dirty="0">
              <a:cs typeface="Calibri"/>
            </a:endParaRPr>
          </a:p>
          <a:p>
            <a:endParaRPr lang="sv-SE" dirty="0">
              <a:cs typeface="Calibri"/>
            </a:endParaRPr>
          </a:p>
          <a:p>
            <a:endParaRPr lang="sv-SE" dirty="0">
              <a:cs typeface="Calibri"/>
            </a:endParaRPr>
          </a:p>
          <a:p>
            <a:endParaRPr lang="sv-SE" dirty="0">
              <a:cs typeface="Calibri"/>
            </a:endParaRPr>
          </a:p>
          <a:p>
            <a:endParaRPr lang="sv-SE" dirty="0">
              <a:cs typeface="Calibri"/>
            </a:endParaRPr>
          </a:p>
          <a:p>
            <a:endParaRPr lang="sv-SE" dirty="0">
              <a:cs typeface="Calibri"/>
            </a:endParaRPr>
          </a:p>
          <a:p>
            <a:endParaRPr lang="sv-SE" dirty="0">
              <a:cs typeface="Calibri"/>
            </a:endParaRPr>
          </a:p>
          <a:p>
            <a:endParaRPr lang="sv-SE"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84418F5-5FA1-4CD4-BB1E-6F5FF7010A87}" type="slidenum">
              <a:rPr lang="sv-SE" smtClean="0"/>
              <a:t>5</a:t>
            </a:fld>
            <a:endParaRPr lang="sv-SE"/>
          </a:p>
        </p:txBody>
      </p:sp>
    </p:spTree>
    <p:extLst>
      <p:ext uri="{BB962C8B-B14F-4D97-AF65-F5344CB8AC3E}">
        <p14:creationId xmlns:p14="http://schemas.microsoft.com/office/powerpoint/2010/main" val="384723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sv-SE" b="0" dirty="0"/>
              <a:t>- </a:t>
            </a:r>
            <a:r>
              <a:rPr lang="en-US" b="1" dirty="0" err="1"/>
              <a:t>Nationellt</a:t>
            </a:r>
            <a:r>
              <a:rPr lang="en-US" b="1" dirty="0"/>
              <a:t> </a:t>
            </a:r>
            <a:r>
              <a:rPr lang="en-US" b="1" dirty="0" err="1"/>
              <a:t>kliniskt</a:t>
            </a:r>
            <a:r>
              <a:rPr lang="en-US" b="1" dirty="0"/>
              <a:t> </a:t>
            </a:r>
            <a:r>
              <a:rPr lang="en-US" b="1" dirty="0" err="1"/>
              <a:t>kunskapsstöd</a:t>
            </a:r>
            <a:r>
              <a:rPr lang="en-US" dirty="0"/>
              <a:t> -</a:t>
            </a:r>
            <a:r>
              <a:rPr lang="en-US" b="1" dirty="0"/>
              <a:t>NKK  </a:t>
            </a:r>
            <a:r>
              <a:rPr lang="en-US" dirty="0"/>
              <a:t>         </a:t>
            </a:r>
            <a:r>
              <a:rPr lang="en-US" b="1" dirty="0"/>
              <a:t>  </a:t>
            </a:r>
            <a:endParaRPr lang="en-US" b="1" dirty="0">
              <a:cs typeface="Calibri" panose="020F0502020204030204"/>
            </a:endParaRPr>
          </a:p>
          <a:p>
            <a:r>
              <a:rPr lang="en-US" dirty="0" err="1"/>
              <a:t>Nationellt</a:t>
            </a:r>
            <a:r>
              <a:rPr lang="en-US" dirty="0"/>
              <a:t> </a:t>
            </a:r>
            <a:r>
              <a:rPr lang="en-US" dirty="0" err="1"/>
              <a:t>kliniskt</a:t>
            </a:r>
            <a:r>
              <a:rPr lang="en-US" dirty="0"/>
              <a:t> </a:t>
            </a:r>
            <a:r>
              <a:rPr lang="en-US" dirty="0" err="1"/>
              <a:t>kunskapsstöd</a:t>
            </a:r>
            <a:r>
              <a:rPr lang="en-US" dirty="0"/>
              <a:t> </a:t>
            </a:r>
            <a:r>
              <a:rPr lang="en-US" dirty="0" err="1"/>
              <a:t>ägs</a:t>
            </a:r>
            <a:r>
              <a:rPr lang="en-US" dirty="0"/>
              <a:t> av Sveriges 21 </a:t>
            </a:r>
            <a:r>
              <a:rPr lang="en-US" dirty="0" err="1"/>
              <a:t>regioner</a:t>
            </a:r>
            <a:r>
              <a:rPr lang="en-US" dirty="0"/>
              <a:t>, och </a:t>
            </a:r>
            <a:r>
              <a:rPr lang="en-US" dirty="0" err="1"/>
              <a:t>är</a:t>
            </a:r>
            <a:r>
              <a:rPr lang="en-US" dirty="0"/>
              <a:t> </a:t>
            </a:r>
            <a:r>
              <a:rPr lang="en-US" dirty="0" err="1"/>
              <a:t>en</a:t>
            </a:r>
            <a:r>
              <a:rPr lang="en-US" dirty="0"/>
              <a:t> del av </a:t>
            </a:r>
            <a:r>
              <a:rPr lang="en-US" dirty="0" err="1"/>
              <a:t>Nationellt</a:t>
            </a:r>
            <a:r>
              <a:rPr lang="en-US" dirty="0"/>
              <a:t> system för </a:t>
            </a:r>
            <a:r>
              <a:rPr lang="en-US" dirty="0" err="1"/>
              <a:t>kunskapsstyrning</a:t>
            </a:r>
            <a:r>
              <a:rPr lang="en-US" dirty="0"/>
              <a:t> </a:t>
            </a:r>
            <a:r>
              <a:rPr lang="en-US" dirty="0" err="1"/>
              <a:t>hälso</a:t>
            </a:r>
            <a:r>
              <a:rPr lang="en-US" dirty="0"/>
              <a:t>- och </a:t>
            </a:r>
            <a:r>
              <a:rPr lang="en-US" dirty="0" err="1"/>
              <a:t>sjukvård</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NKK </a:t>
            </a:r>
            <a:r>
              <a:rPr lang="en-US" i="0" dirty="0" err="1"/>
              <a:t>innehåller</a:t>
            </a:r>
            <a:r>
              <a:rPr lang="en-US" i="0" dirty="0"/>
              <a:t> </a:t>
            </a:r>
            <a:r>
              <a:rPr lang="en-US" i="0" dirty="0" err="1"/>
              <a:t>följande</a:t>
            </a:r>
            <a:r>
              <a:rPr lang="en-US" i="0" dirty="0"/>
              <a:t> </a:t>
            </a:r>
            <a:r>
              <a:rPr lang="en-US" i="0" dirty="0" err="1"/>
              <a:t>kunskapsstöd</a:t>
            </a:r>
            <a:r>
              <a:rPr lang="en-US" i="0" dirty="0"/>
              <a:t>: </a:t>
            </a:r>
            <a:r>
              <a:rPr lang="en-US" i="0" dirty="0" err="1"/>
              <a:t>Vårdförlopp</a:t>
            </a:r>
            <a:r>
              <a:rPr lang="en-US" i="0" dirty="0"/>
              <a:t>, </a:t>
            </a:r>
            <a:r>
              <a:rPr lang="en-US" i="0" dirty="0" err="1"/>
              <a:t>Kliniska</a:t>
            </a:r>
            <a:r>
              <a:rPr lang="en-US" i="0" dirty="0"/>
              <a:t> </a:t>
            </a:r>
            <a:r>
              <a:rPr lang="en-US" i="0" dirty="0" err="1"/>
              <a:t>kunskapsstöd</a:t>
            </a:r>
            <a:r>
              <a:rPr lang="en-US" i="0" dirty="0"/>
              <a:t>, </a:t>
            </a:r>
            <a:r>
              <a:rPr lang="en-US" i="0" dirty="0" err="1"/>
              <a:t>Vårdprogram</a:t>
            </a:r>
            <a:r>
              <a:rPr lang="en-US" i="0" dirty="0"/>
              <a:t> och </a:t>
            </a:r>
            <a:r>
              <a:rPr lang="en-US" i="0" dirty="0" err="1"/>
              <a:t>Vårdriktlinjer</a:t>
            </a:r>
            <a:endParaRPr lang="en-US" b="1" i="0" dirty="0">
              <a:cs typeface="Calibri"/>
            </a:endParaRPr>
          </a:p>
          <a:p>
            <a:endParaRPr lang="en-US" b="1" dirty="0"/>
          </a:p>
          <a:p>
            <a:r>
              <a:rPr lang="en-US" dirty="0"/>
              <a:t>Syftet med de </a:t>
            </a:r>
            <a:r>
              <a:rPr lang="en-US" dirty="0" err="1"/>
              <a:t>nationella</a:t>
            </a:r>
            <a:r>
              <a:rPr lang="en-US" dirty="0"/>
              <a:t> </a:t>
            </a:r>
            <a:r>
              <a:rPr lang="en-US" dirty="0" err="1"/>
              <a:t>kliniska</a:t>
            </a:r>
            <a:r>
              <a:rPr lang="en-US" dirty="0"/>
              <a:t> </a:t>
            </a:r>
            <a:r>
              <a:rPr lang="en-US" dirty="0" err="1"/>
              <a:t>kunskapsstöden</a:t>
            </a:r>
            <a:r>
              <a:rPr lang="en-US" dirty="0"/>
              <a:t> </a:t>
            </a:r>
            <a:r>
              <a:rPr lang="en-US" dirty="0" err="1"/>
              <a:t>är</a:t>
            </a:r>
            <a:r>
              <a:rPr lang="en-US" dirty="0"/>
              <a:t> </a:t>
            </a:r>
            <a:r>
              <a:rPr lang="en-US" dirty="0" err="1"/>
              <a:t>att</a:t>
            </a:r>
            <a:r>
              <a:rPr lang="en-US" dirty="0"/>
              <a:t> </a:t>
            </a:r>
            <a:r>
              <a:rPr lang="en-US" dirty="0" err="1"/>
              <a:t>bidra</a:t>
            </a:r>
            <a:r>
              <a:rPr lang="en-US" dirty="0"/>
              <a:t> till </a:t>
            </a:r>
            <a:r>
              <a:rPr lang="en-US" dirty="0" err="1"/>
              <a:t>en</a:t>
            </a:r>
            <a:r>
              <a:rPr lang="en-US" dirty="0"/>
              <a:t> god och </a:t>
            </a:r>
            <a:r>
              <a:rPr lang="en-US" dirty="0" err="1"/>
              <a:t>jämlik</a:t>
            </a:r>
            <a:r>
              <a:rPr lang="en-US" dirty="0"/>
              <a:t> </a:t>
            </a:r>
            <a:r>
              <a:rPr lang="en-US" dirty="0" err="1"/>
              <a:t>vård</a:t>
            </a:r>
            <a:r>
              <a:rPr lang="en-US" dirty="0"/>
              <a:t> i </a:t>
            </a:r>
            <a:r>
              <a:rPr lang="en-US" dirty="0" err="1"/>
              <a:t>hela</a:t>
            </a:r>
            <a:r>
              <a:rPr lang="en-US" dirty="0"/>
              <a:t> </a:t>
            </a:r>
            <a:r>
              <a:rPr lang="en-US" dirty="0" err="1"/>
              <a:t>landet</a:t>
            </a:r>
            <a:r>
              <a:rPr lang="en-US" dirty="0"/>
              <a:t> </a:t>
            </a:r>
            <a:r>
              <a:rPr lang="en-US" dirty="0" err="1"/>
              <a:t>genom</a:t>
            </a:r>
            <a:r>
              <a:rPr lang="en-US" dirty="0"/>
              <a:t> </a:t>
            </a:r>
            <a:r>
              <a:rPr lang="en-US" dirty="0" err="1"/>
              <a:t>att</a:t>
            </a:r>
            <a:r>
              <a:rPr lang="en-US" dirty="0"/>
              <a:t> </a:t>
            </a:r>
            <a:r>
              <a:rPr lang="en-US" dirty="0" err="1"/>
              <a:t>erbjuda</a:t>
            </a:r>
            <a:r>
              <a:rPr lang="en-US" dirty="0"/>
              <a:t> </a:t>
            </a:r>
            <a:r>
              <a:rPr lang="en-US" dirty="0" err="1"/>
              <a:t>bästa</a:t>
            </a:r>
            <a:r>
              <a:rPr lang="en-US" dirty="0"/>
              <a:t> </a:t>
            </a:r>
            <a:r>
              <a:rPr lang="en-US" dirty="0" err="1"/>
              <a:t>möjliga</a:t>
            </a:r>
            <a:r>
              <a:rPr lang="en-US" dirty="0"/>
              <a:t> </a:t>
            </a:r>
            <a:r>
              <a:rPr lang="en-US" dirty="0" err="1"/>
              <a:t>kunskap</a:t>
            </a:r>
            <a:r>
              <a:rPr lang="en-US" dirty="0"/>
              <a:t> i </a:t>
            </a:r>
            <a:r>
              <a:rPr lang="en-US" dirty="0" err="1"/>
              <a:t>varje</a:t>
            </a:r>
            <a:r>
              <a:rPr lang="en-US" dirty="0"/>
              <a:t> </a:t>
            </a:r>
            <a:r>
              <a:rPr lang="en-US" dirty="0" err="1"/>
              <a:t>enskilt</a:t>
            </a:r>
            <a:r>
              <a:rPr lang="en-US" dirty="0"/>
              <a:t> </a:t>
            </a:r>
            <a:r>
              <a:rPr lang="en-US" dirty="0" err="1"/>
              <a:t>vårdmöte</a:t>
            </a:r>
            <a:r>
              <a:rPr lang="en-US" dirty="0"/>
              <a:t>. De </a:t>
            </a:r>
            <a:r>
              <a:rPr lang="en-US" dirty="0" err="1"/>
              <a:t>nationella</a:t>
            </a:r>
            <a:r>
              <a:rPr lang="en-US" dirty="0"/>
              <a:t> </a:t>
            </a:r>
            <a:r>
              <a:rPr lang="en-US" dirty="0" err="1"/>
              <a:t>kliniska</a:t>
            </a:r>
            <a:r>
              <a:rPr lang="en-US" dirty="0"/>
              <a:t> </a:t>
            </a:r>
            <a:r>
              <a:rPr lang="en-US" dirty="0" err="1"/>
              <a:t>kunskapsstöden</a:t>
            </a:r>
            <a:r>
              <a:rPr lang="en-US" dirty="0"/>
              <a:t> </a:t>
            </a:r>
            <a:r>
              <a:rPr lang="en-US" dirty="0" err="1"/>
              <a:t>innehåller</a:t>
            </a:r>
            <a:r>
              <a:rPr lang="en-US" dirty="0"/>
              <a:t> </a:t>
            </a:r>
            <a:r>
              <a:rPr lang="en-US" dirty="0" err="1"/>
              <a:t>uppdaterad</a:t>
            </a:r>
            <a:r>
              <a:rPr lang="en-US" dirty="0"/>
              <a:t> och </a:t>
            </a:r>
            <a:r>
              <a:rPr lang="en-US" dirty="0" err="1"/>
              <a:t>tillgänglighetsanpassad</a:t>
            </a:r>
            <a:r>
              <a:rPr lang="en-US" dirty="0"/>
              <a:t> information </a:t>
            </a:r>
            <a:r>
              <a:rPr lang="en-US" dirty="0" err="1"/>
              <a:t>som</a:t>
            </a:r>
            <a:r>
              <a:rPr lang="en-US" dirty="0"/>
              <a:t> </a:t>
            </a:r>
            <a:r>
              <a:rPr lang="en-US" dirty="0" err="1"/>
              <a:t>skrivs</a:t>
            </a:r>
            <a:r>
              <a:rPr lang="en-US" dirty="0"/>
              <a:t> av </a:t>
            </a:r>
            <a:r>
              <a:rPr lang="en-US" dirty="0" err="1"/>
              <a:t>kliniskt</a:t>
            </a:r>
            <a:r>
              <a:rPr lang="en-US" dirty="0"/>
              <a:t> </a:t>
            </a:r>
            <a:r>
              <a:rPr lang="en-US" dirty="0" err="1"/>
              <a:t>förankrade</a:t>
            </a:r>
            <a:r>
              <a:rPr lang="en-US" dirty="0"/>
              <a:t> </a:t>
            </a:r>
            <a:r>
              <a:rPr lang="en-US" dirty="0" err="1"/>
              <a:t>expertgrupper</a:t>
            </a:r>
            <a:r>
              <a:rPr lang="en-US" dirty="0"/>
              <a:t> med </a:t>
            </a:r>
            <a:r>
              <a:rPr lang="en-US" dirty="0" err="1"/>
              <a:t>representanter</a:t>
            </a:r>
            <a:r>
              <a:rPr lang="en-US" dirty="0"/>
              <a:t> </a:t>
            </a:r>
            <a:r>
              <a:rPr lang="en-US" dirty="0" err="1"/>
              <a:t>från</a:t>
            </a:r>
            <a:r>
              <a:rPr lang="en-US" dirty="0"/>
              <a:t> </a:t>
            </a:r>
            <a:r>
              <a:rPr lang="en-US" dirty="0" err="1"/>
              <a:t>hela</a:t>
            </a:r>
            <a:r>
              <a:rPr lang="en-US" dirty="0"/>
              <a:t> </a:t>
            </a:r>
            <a:r>
              <a:rPr lang="en-US" dirty="0" err="1"/>
              <a:t>landet</a:t>
            </a:r>
            <a:r>
              <a:rPr lang="en-US" dirty="0"/>
              <a:t>.</a:t>
            </a:r>
            <a:endParaRPr lang="en-US" dirty="0">
              <a:cs typeface="Calibri"/>
            </a:endParaRPr>
          </a:p>
          <a:p>
            <a:endParaRPr lang="en-US" dirty="0"/>
          </a:p>
          <a:p>
            <a:r>
              <a:rPr lang="en-US" dirty="0" err="1"/>
              <a:t>Kunskapsstöden</a:t>
            </a:r>
            <a:r>
              <a:rPr lang="en-US" dirty="0"/>
              <a:t> </a:t>
            </a:r>
            <a:r>
              <a:rPr lang="en-US" dirty="0" err="1"/>
              <a:t>är</a:t>
            </a:r>
            <a:r>
              <a:rPr lang="en-US" dirty="0"/>
              <a:t> </a:t>
            </a:r>
            <a:r>
              <a:rPr lang="en-US" dirty="0" err="1"/>
              <a:t>anpassade</a:t>
            </a:r>
            <a:r>
              <a:rPr lang="en-US" dirty="0"/>
              <a:t> för </a:t>
            </a:r>
            <a:r>
              <a:rPr lang="en-US" dirty="0" err="1"/>
              <a:t>att</a:t>
            </a:r>
            <a:r>
              <a:rPr lang="en-US" dirty="0"/>
              <a:t> </a:t>
            </a:r>
            <a:r>
              <a:rPr lang="en-US" dirty="0" err="1"/>
              <a:t>stödja</a:t>
            </a:r>
            <a:r>
              <a:rPr lang="en-US" dirty="0"/>
              <a:t> i </a:t>
            </a:r>
            <a:r>
              <a:rPr lang="en-US" dirty="0" err="1"/>
              <a:t>vårdmötet</a:t>
            </a:r>
            <a:r>
              <a:rPr lang="en-US" b="1" dirty="0"/>
              <a:t>, </a:t>
            </a:r>
            <a:r>
              <a:rPr lang="en-US" dirty="0" err="1"/>
              <a:t>exempelvis</a:t>
            </a:r>
            <a:r>
              <a:rPr lang="en-US" dirty="0"/>
              <a:t> för </a:t>
            </a:r>
            <a:r>
              <a:rPr lang="en-US" dirty="0" err="1"/>
              <a:t>att</a:t>
            </a:r>
            <a:r>
              <a:rPr lang="en-US" dirty="0"/>
              <a:t> </a:t>
            </a:r>
            <a:r>
              <a:rPr lang="en-US" dirty="0" err="1"/>
              <a:t>stämma</a:t>
            </a:r>
            <a:r>
              <a:rPr lang="en-US" dirty="0"/>
              <a:t> av </a:t>
            </a:r>
            <a:r>
              <a:rPr lang="en-US" dirty="0" err="1"/>
              <a:t>vilka</a:t>
            </a:r>
            <a:r>
              <a:rPr lang="en-US" dirty="0"/>
              <a:t> prover </a:t>
            </a:r>
            <a:r>
              <a:rPr lang="en-US" dirty="0" err="1"/>
              <a:t>som</a:t>
            </a:r>
            <a:r>
              <a:rPr lang="en-US" dirty="0"/>
              <a:t> </a:t>
            </a:r>
            <a:r>
              <a:rPr lang="en-US" dirty="0" err="1"/>
              <a:t>bör</a:t>
            </a:r>
            <a:r>
              <a:rPr lang="en-US" dirty="0"/>
              <a:t> </a:t>
            </a:r>
            <a:r>
              <a:rPr lang="en-US" dirty="0" err="1"/>
              <a:t>tas</a:t>
            </a:r>
            <a:r>
              <a:rPr lang="en-US" dirty="0"/>
              <a:t>, </a:t>
            </a:r>
            <a:r>
              <a:rPr lang="en-US" dirty="0" err="1"/>
              <a:t>vilka</a:t>
            </a:r>
            <a:r>
              <a:rPr lang="en-US" dirty="0"/>
              <a:t> </a:t>
            </a:r>
            <a:r>
              <a:rPr lang="en-US" dirty="0" err="1"/>
              <a:t>behandlingar</a:t>
            </a:r>
            <a:r>
              <a:rPr lang="en-US" dirty="0"/>
              <a:t> </a:t>
            </a:r>
            <a:r>
              <a:rPr lang="en-US" dirty="0" err="1"/>
              <a:t>som</a:t>
            </a:r>
            <a:r>
              <a:rPr lang="en-US" dirty="0"/>
              <a:t> </a:t>
            </a:r>
            <a:r>
              <a:rPr lang="en-US" dirty="0" err="1"/>
              <a:t>rekommenderas</a:t>
            </a:r>
            <a:r>
              <a:rPr lang="en-US" dirty="0"/>
              <a:t> </a:t>
            </a:r>
            <a:r>
              <a:rPr lang="en-US" dirty="0" err="1"/>
              <a:t>eller</a:t>
            </a:r>
            <a:r>
              <a:rPr lang="en-US" dirty="0"/>
              <a:t> </a:t>
            </a:r>
            <a:r>
              <a:rPr lang="en-US" dirty="0" err="1"/>
              <a:t>vilka</a:t>
            </a:r>
            <a:r>
              <a:rPr lang="en-US" dirty="0"/>
              <a:t> </a:t>
            </a:r>
            <a:r>
              <a:rPr lang="en-US" dirty="0" err="1"/>
              <a:t>differentialdiagnoser</a:t>
            </a:r>
            <a:r>
              <a:rPr lang="en-US" dirty="0"/>
              <a:t> </a:t>
            </a:r>
            <a:r>
              <a:rPr lang="en-US" dirty="0" err="1"/>
              <a:t>att</a:t>
            </a:r>
            <a:r>
              <a:rPr lang="en-US" dirty="0"/>
              <a:t>  </a:t>
            </a:r>
            <a:r>
              <a:rPr lang="en-US" dirty="0" err="1"/>
              <a:t>vara</a:t>
            </a:r>
            <a:r>
              <a:rPr lang="en-US" dirty="0"/>
              <a:t> </a:t>
            </a:r>
            <a:r>
              <a:rPr lang="en-US" dirty="0" err="1"/>
              <a:t>uppmärksam</a:t>
            </a:r>
            <a:r>
              <a:rPr lang="en-US" dirty="0"/>
              <a:t> </a:t>
            </a:r>
            <a:r>
              <a:rPr lang="en-US" dirty="0" err="1"/>
              <a:t>på</a:t>
            </a:r>
            <a:r>
              <a:rPr lang="en-US" dirty="0"/>
              <a:t>.</a:t>
            </a:r>
            <a:endParaRPr lang="en-US" dirty="0">
              <a:cs typeface="Calibri"/>
            </a:endParaRPr>
          </a:p>
          <a:p>
            <a:endParaRPr lang="en-US" dirty="0"/>
          </a:p>
          <a:p>
            <a:r>
              <a:rPr lang="en-US" dirty="0" err="1"/>
              <a:t>Tänk</a:t>
            </a:r>
            <a:r>
              <a:rPr lang="en-US" dirty="0"/>
              <a:t> </a:t>
            </a:r>
            <a:r>
              <a:rPr lang="en-US" dirty="0" err="1"/>
              <a:t>på</a:t>
            </a:r>
            <a:r>
              <a:rPr lang="en-US" dirty="0"/>
              <a:t> </a:t>
            </a:r>
            <a:r>
              <a:rPr lang="en-US" dirty="0" err="1"/>
              <a:t>att</a:t>
            </a:r>
            <a:r>
              <a:rPr lang="en-US" dirty="0"/>
              <a:t> </a:t>
            </a:r>
            <a:r>
              <a:rPr lang="en-US" dirty="0" err="1"/>
              <a:t>kunskapsstöden</a:t>
            </a:r>
            <a:r>
              <a:rPr lang="en-US" dirty="0"/>
              <a:t> </a:t>
            </a:r>
            <a:r>
              <a:rPr lang="en-US" dirty="0" err="1"/>
              <a:t>gäller</a:t>
            </a:r>
            <a:r>
              <a:rPr lang="en-US" dirty="0"/>
              <a:t> </a:t>
            </a:r>
            <a:r>
              <a:rPr lang="en-US" dirty="0" err="1"/>
              <a:t>gruppnivå</a:t>
            </a:r>
            <a:r>
              <a:rPr lang="en-US" dirty="0"/>
              <a:t>. De </a:t>
            </a:r>
            <a:r>
              <a:rPr lang="en-US" dirty="0" err="1"/>
              <a:t>är</a:t>
            </a:r>
            <a:r>
              <a:rPr lang="en-US" dirty="0"/>
              <a:t> </a:t>
            </a:r>
            <a:r>
              <a:rPr lang="en-US" dirty="0" err="1"/>
              <a:t>inte</a:t>
            </a:r>
            <a:r>
              <a:rPr lang="en-US" dirty="0"/>
              <a:t> </a:t>
            </a:r>
            <a:r>
              <a:rPr lang="en-US" dirty="0" err="1"/>
              <a:t>bindande</a:t>
            </a:r>
            <a:r>
              <a:rPr lang="en-US" dirty="0"/>
              <a:t> </a:t>
            </a:r>
            <a:r>
              <a:rPr lang="en-US" dirty="0" err="1"/>
              <a:t>utan</a:t>
            </a:r>
            <a:r>
              <a:rPr lang="en-US" dirty="0"/>
              <a:t> det </a:t>
            </a:r>
            <a:r>
              <a:rPr lang="en-US" dirty="0" err="1"/>
              <a:t>är</a:t>
            </a:r>
            <a:r>
              <a:rPr lang="en-US" dirty="0"/>
              <a:t> </a:t>
            </a:r>
            <a:r>
              <a:rPr lang="en-US" dirty="0" err="1"/>
              <a:t>alltid</a:t>
            </a:r>
            <a:r>
              <a:rPr lang="en-US" dirty="0"/>
              <a:t> du </a:t>
            </a:r>
            <a:r>
              <a:rPr lang="en-US" dirty="0" err="1"/>
              <a:t>själv</a:t>
            </a:r>
            <a:r>
              <a:rPr lang="en-US" dirty="0"/>
              <a:t> </a:t>
            </a:r>
            <a:r>
              <a:rPr lang="en-US" dirty="0" err="1"/>
              <a:t>som</a:t>
            </a:r>
            <a:r>
              <a:rPr lang="en-US" dirty="0"/>
              <a:t> </a:t>
            </a:r>
            <a:r>
              <a:rPr lang="en-US" dirty="0" err="1"/>
              <a:t>utifrån</a:t>
            </a:r>
            <a:r>
              <a:rPr lang="en-US" dirty="0"/>
              <a:t> </a:t>
            </a:r>
            <a:r>
              <a:rPr lang="en-US" dirty="0" err="1"/>
              <a:t>enskild</a:t>
            </a:r>
            <a:r>
              <a:rPr lang="en-US" dirty="0"/>
              <a:t> patient och situation </a:t>
            </a:r>
            <a:r>
              <a:rPr lang="en-US" dirty="0" err="1"/>
              <a:t>ansvarar</a:t>
            </a:r>
            <a:r>
              <a:rPr lang="en-US" dirty="0"/>
              <a:t> för </a:t>
            </a:r>
            <a:r>
              <a:rPr lang="en-US" dirty="0" err="1"/>
              <a:t>tillämpningen</a:t>
            </a:r>
            <a:r>
              <a:rPr lang="en-US" dirty="0"/>
              <a:t> av </a:t>
            </a:r>
            <a:r>
              <a:rPr lang="en-US" dirty="0" err="1"/>
              <a:t>rekommendationerna</a:t>
            </a:r>
            <a:r>
              <a:rPr lang="en-US" dirty="0"/>
              <a:t>.</a:t>
            </a:r>
            <a:endParaRPr lang="en-US" dirty="0">
              <a:cs typeface="Calibri"/>
            </a:endParaRPr>
          </a:p>
          <a:p>
            <a:endParaRPr lang="en-US" dirty="0"/>
          </a:p>
          <a:p>
            <a:r>
              <a:rPr lang="en-US" b="0" dirty="0" err="1"/>
              <a:t>Innehållet</a:t>
            </a:r>
            <a:r>
              <a:rPr lang="en-US" b="0" dirty="0"/>
              <a:t> i </a:t>
            </a:r>
            <a:r>
              <a:rPr lang="en-US" b="0" dirty="0" err="1"/>
              <a:t>kunskapsstöden</a:t>
            </a:r>
            <a:r>
              <a:rPr lang="en-US" b="0" dirty="0"/>
              <a:t> </a:t>
            </a:r>
            <a:r>
              <a:rPr lang="en-US" b="0" dirty="0" err="1"/>
              <a:t>liksom</a:t>
            </a:r>
            <a:r>
              <a:rPr lang="en-US" b="0" dirty="0"/>
              <a:t> </a:t>
            </a:r>
            <a:r>
              <a:rPr lang="en-US" b="0" dirty="0" err="1"/>
              <a:t>styrningen</a:t>
            </a:r>
            <a:r>
              <a:rPr lang="en-US" b="0" dirty="0"/>
              <a:t> av </a:t>
            </a:r>
            <a:r>
              <a:rPr lang="en-US" b="0" dirty="0" err="1"/>
              <a:t>produktionen</a:t>
            </a:r>
            <a:r>
              <a:rPr lang="en-US" b="0" dirty="0"/>
              <a:t> </a:t>
            </a:r>
            <a:r>
              <a:rPr lang="en-US" b="0" dirty="0" err="1"/>
              <a:t>är</a:t>
            </a:r>
            <a:r>
              <a:rPr lang="en-US" b="0" dirty="0"/>
              <a:t> </a:t>
            </a:r>
            <a:r>
              <a:rPr lang="en-US" b="0" dirty="0" err="1"/>
              <a:t>regionernas</a:t>
            </a:r>
            <a:r>
              <a:rPr lang="en-US" b="0" dirty="0"/>
              <a:t> </a:t>
            </a:r>
            <a:r>
              <a:rPr lang="en-US" b="0" dirty="0" err="1"/>
              <a:t>gemensamma</a:t>
            </a:r>
            <a:r>
              <a:rPr lang="en-US" b="0" dirty="0"/>
              <a:t> </a:t>
            </a:r>
            <a:r>
              <a:rPr lang="en-US" b="0" dirty="0" err="1"/>
              <a:t>ansvar</a:t>
            </a:r>
            <a:r>
              <a:rPr lang="en-US" b="0" dirty="0"/>
              <a:t> och </a:t>
            </a:r>
            <a:r>
              <a:rPr lang="en-US" b="0" dirty="0" err="1"/>
              <a:t>koordineras</a:t>
            </a:r>
            <a:r>
              <a:rPr lang="en-US" b="0" dirty="0"/>
              <a:t> av Sveriges sex </a:t>
            </a:r>
            <a:r>
              <a:rPr lang="en-US" b="0" dirty="0" err="1"/>
              <a:t>sjukvårdsregioner</a:t>
            </a:r>
            <a:r>
              <a:rPr lang="en-US" b="0" dirty="0"/>
              <a:t> </a:t>
            </a:r>
            <a:r>
              <a:rPr lang="en-US" b="0" dirty="0" err="1"/>
              <a:t>samt</a:t>
            </a:r>
            <a:r>
              <a:rPr lang="en-US" b="0" dirty="0"/>
              <a:t> </a:t>
            </a:r>
            <a:r>
              <a:rPr lang="en-US" b="0" dirty="0" err="1"/>
              <a:t>en</a:t>
            </a:r>
            <a:r>
              <a:rPr lang="en-US" b="0" dirty="0"/>
              <a:t> </a:t>
            </a:r>
            <a:r>
              <a:rPr lang="en-US" b="0" dirty="0" err="1"/>
              <a:t>stödfunktion</a:t>
            </a:r>
            <a:r>
              <a:rPr lang="en-US" b="0" dirty="0"/>
              <a:t> vid Sveriges </a:t>
            </a:r>
            <a:r>
              <a:rPr lang="en-US" b="0" dirty="0" err="1"/>
              <a:t>kommuner</a:t>
            </a:r>
            <a:r>
              <a:rPr lang="en-US" b="0" dirty="0"/>
              <a:t> och </a:t>
            </a:r>
            <a:r>
              <a:rPr lang="en-US" b="0" dirty="0" err="1"/>
              <a:t>regioner</a:t>
            </a:r>
            <a:r>
              <a:rPr lang="en-US" b="0" dirty="0"/>
              <a:t>, SKR.</a:t>
            </a:r>
          </a:p>
          <a:p>
            <a:pPr marL="0" indent="0">
              <a:buFont typeface="Arial"/>
              <a:buNone/>
            </a:pPr>
            <a:endParaRPr lang="en-US" b="1" dirty="0">
              <a:cs typeface="Calibri"/>
            </a:endParaRPr>
          </a:p>
          <a:p>
            <a:pPr marL="0" indent="0">
              <a:buFont typeface="Arial"/>
              <a:buNone/>
            </a:pPr>
            <a:r>
              <a:rPr lang="en-US" b="1" dirty="0">
                <a:cs typeface="Calibri"/>
              </a:rPr>
              <a:t>-  </a:t>
            </a:r>
            <a:r>
              <a:rPr lang="en-US" b="1" dirty="0" err="1">
                <a:cs typeface="Calibri"/>
              </a:rPr>
              <a:t>Vårdförlopp</a:t>
            </a:r>
            <a:r>
              <a:rPr lang="en-US" b="1" dirty="0">
                <a:cs typeface="Calibri"/>
              </a:rPr>
              <a:t> -VF</a:t>
            </a:r>
            <a:endParaRPr lang="en-US" b="1" dirty="0"/>
          </a:p>
          <a:p>
            <a:r>
              <a:rPr lang="sv-SE" dirty="0"/>
              <a:t>Ett vårdförlopp beskriver en personcentrerad och sammanhållen vårdprocess som omfattar en hel eller en del av en vårdkedja. Vårdförloppet innehåller ett flödesschema och anger kortfattat vilka åtgärder som ska göras, i vilken ordning och när. </a:t>
            </a:r>
            <a:r>
              <a:rPr lang="sv-SE" b="0" dirty="0"/>
              <a:t>Vårdförloppen utarbetas av nationella arbetsgrupper på uppdrag av ett nationellt programområde.</a:t>
            </a:r>
            <a:endParaRPr lang="en-US" b="0" i="1" dirty="0">
              <a:cs typeface="Calibri"/>
            </a:endParaRPr>
          </a:p>
          <a:p>
            <a:endParaRPr lang="en-US" i="1" dirty="0">
              <a:cs typeface="Calibri"/>
            </a:endParaRPr>
          </a:p>
          <a:p>
            <a:pPr marL="0" indent="0">
              <a:buFont typeface="Arial"/>
              <a:buNone/>
            </a:pPr>
            <a:r>
              <a:rPr lang="en-US" b="1" dirty="0"/>
              <a:t>- </a:t>
            </a:r>
            <a:r>
              <a:rPr lang="en-US" b="1" dirty="0" err="1"/>
              <a:t>Vård</a:t>
            </a:r>
            <a:r>
              <a:rPr lang="en-US" b="1" dirty="0"/>
              <a:t>- och </a:t>
            </a:r>
            <a:r>
              <a:rPr lang="en-US" b="1" dirty="0" err="1"/>
              <a:t>insatsprogram</a:t>
            </a:r>
            <a:r>
              <a:rPr lang="en-US" b="1" dirty="0"/>
              <a:t> -VIP </a:t>
            </a:r>
            <a:r>
              <a:rPr lang="en-US" dirty="0"/>
              <a:t>                       </a:t>
            </a:r>
            <a:r>
              <a:rPr lang="en-US" b="1" dirty="0"/>
              <a:t> </a:t>
            </a:r>
            <a:endParaRPr lang="en-US" dirty="0"/>
          </a:p>
          <a:p>
            <a:r>
              <a:rPr lang="en-US" dirty="0" err="1"/>
              <a:t>Vård</a:t>
            </a:r>
            <a:r>
              <a:rPr lang="en-US" dirty="0"/>
              <a:t>- och </a:t>
            </a:r>
            <a:r>
              <a:rPr lang="en-US" dirty="0" err="1"/>
              <a:t>insatsprogrammen</a:t>
            </a:r>
            <a:r>
              <a:rPr lang="en-US" dirty="0"/>
              <a:t> (VIP) </a:t>
            </a:r>
            <a:r>
              <a:rPr lang="en-US" dirty="0" err="1"/>
              <a:t>är</a:t>
            </a:r>
            <a:r>
              <a:rPr lang="en-US" dirty="0"/>
              <a:t> </a:t>
            </a:r>
            <a:r>
              <a:rPr lang="en-US" dirty="0" err="1"/>
              <a:t>en</a:t>
            </a:r>
            <a:r>
              <a:rPr lang="en-US" dirty="0"/>
              <a:t> del av </a:t>
            </a:r>
            <a:r>
              <a:rPr lang="en-US" dirty="0" err="1"/>
              <a:t>Nationellt</a:t>
            </a:r>
            <a:r>
              <a:rPr lang="en-US" dirty="0"/>
              <a:t> system för </a:t>
            </a:r>
            <a:r>
              <a:rPr lang="en-US" dirty="0" err="1"/>
              <a:t>kunskapsstyrning</a:t>
            </a:r>
            <a:r>
              <a:rPr lang="en-US" dirty="0"/>
              <a:t> i </a:t>
            </a:r>
            <a:r>
              <a:rPr lang="en-US" dirty="0" err="1"/>
              <a:t>hälso</a:t>
            </a:r>
            <a:r>
              <a:rPr lang="en-US" dirty="0"/>
              <a:t>- och </a:t>
            </a:r>
            <a:r>
              <a:rPr lang="en-US" dirty="0" err="1"/>
              <a:t>sjukvård</a:t>
            </a:r>
            <a:r>
              <a:rPr lang="en-US" dirty="0"/>
              <a:t>. </a:t>
            </a:r>
            <a:r>
              <a:rPr lang="en-US" dirty="0" err="1"/>
              <a:t>Vård</a:t>
            </a:r>
            <a:r>
              <a:rPr lang="en-US" dirty="0"/>
              <a:t>- och </a:t>
            </a:r>
            <a:r>
              <a:rPr lang="en-US" dirty="0" err="1"/>
              <a:t>insatsprogrammen</a:t>
            </a:r>
            <a:r>
              <a:rPr lang="en-US" dirty="0"/>
              <a:t> </a:t>
            </a:r>
            <a:r>
              <a:rPr lang="en-US" dirty="0" err="1"/>
              <a:t>tas</a:t>
            </a:r>
            <a:r>
              <a:rPr lang="en-US" dirty="0"/>
              <a:t> </a:t>
            </a:r>
            <a:r>
              <a:rPr lang="en-US" dirty="0" err="1"/>
              <a:t>fram</a:t>
            </a:r>
            <a:r>
              <a:rPr lang="en-US" dirty="0"/>
              <a:t> av </a:t>
            </a:r>
            <a:r>
              <a:rPr lang="en-US" dirty="0" err="1"/>
              <a:t>en</a:t>
            </a:r>
            <a:r>
              <a:rPr lang="en-US" dirty="0"/>
              <a:t> </a:t>
            </a:r>
            <a:r>
              <a:rPr lang="en-US" dirty="0" err="1"/>
              <a:t>nationell</a:t>
            </a:r>
            <a:r>
              <a:rPr lang="en-US" dirty="0"/>
              <a:t> </a:t>
            </a:r>
            <a:r>
              <a:rPr lang="en-US" dirty="0" err="1"/>
              <a:t>arbetsgrupp</a:t>
            </a:r>
            <a:r>
              <a:rPr lang="en-US" dirty="0"/>
              <a:t> och </a:t>
            </a:r>
            <a:r>
              <a:rPr lang="en-US" dirty="0" err="1"/>
              <a:t>fastställs</a:t>
            </a:r>
            <a:r>
              <a:rPr lang="en-US" dirty="0"/>
              <a:t> av </a:t>
            </a:r>
            <a:r>
              <a:rPr lang="en-US" dirty="0" err="1"/>
              <a:t>Nationellt</a:t>
            </a:r>
            <a:r>
              <a:rPr lang="en-US" dirty="0"/>
              <a:t> </a:t>
            </a:r>
            <a:r>
              <a:rPr lang="en-US" dirty="0" err="1"/>
              <a:t>programområde</a:t>
            </a:r>
            <a:r>
              <a:rPr lang="en-US" dirty="0"/>
              <a:t> för </a:t>
            </a:r>
            <a:r>
              <a:rPr lang="en-US" dirty="0" err="1"/>
              <a:t>psykisk</a:t>
            </a:r>
            <a:r>
              <a:rPr lang="en-US" dirty="0"/>
              <a:t> </a:t>
            </a:r>
            <a:r>
              <a:rPr lang="en-US" dirty="0" err="1"/>
              <a:t>hälsa</a:t>
            </a:r>
            <a:r>
              <a:rPr lang="en-US" dirty="0"/>
              <a:t>.  </a:t>
            </a:r>
            <a:endParaRPr lang="en-US" dirty="0">
              <a:cs typeface="Calibri"/>
            </a:endParaRPr>
          </a:p>
          <a:p>
            <a:r>
              <a:rPr lang="en-US" dirty="0"/>
              <a:t> </a:t>
            </a:r>
            <a:endParaRPr lang="en-US" dirty="0">
              <a:cs typeface="Calibri"/>
            </a:endParaRPr>
          </a:p>
          <a:p>
            <a:r>
              <a:rPr lang="en-US" dirty="0"/>
              <a:t>De </a:t>
            </a:r>
            <a:r>
              <a:rPr lang="en-US" dirty="0" err="1"/>
              <a:t>nationella</a:t>
            </a:r>
            <a:r>
              <a:rPr lang="en-US" dirty="0"/>
              <a:t> </a:t>
            </a:r>
            <a:r>
              <a:rPr lang="en-US" dirty="0" err="1"/>
              <a:t>vård</a:t>
            </a:r>
            <a:r>
              <a:rPr lang="en-US" dirty="0"/>
              <a:t>- och </a:t>
            </a:r>
            <a:r>
              <a:rPr lang="en-US" dirty="0" err="1"/>
              <a:t>insatsprogrammen</a:t>
            </a:r>
            <a:r>
              <a:rPr lang="en-US" dirty="0"/>
              <a:t> för </a:t>
            </a:r>
            <a:r>
              <a:rPr lang="en-US" dirty="0" err="1"/>
              <a:t>psykisk</a:t>
            </a:r>
            <a:r>
              <a:rPr lang="en-US" dirty="0"/>
              <a:t> </a:t>
            </a:r>
            <a:r>
              <a:rPr lang="en-US" dirty="0" err="1"/>
              <a:t>ohälsa</a:t>
            </a:r>
            <a:r>
              <a:rPr lang="en-US" dirty="0"/>
              <a:t> ska </a:t>
            </a:r>
            <a:r>
              <a:rPr lang="en-US" dirty="0" err="1"/>
              <a:t>tillsammans</a:t>
            </a:r>
            <a:r>
              <a:rPr lang="en-US" dirty="0"/>
              <a:t> med </a:t>
            </a:r>
            <a:r>
              <a:rPr lang="en-US" dirty="0" err="1"/>
              <a:t>insatser</a:t>
            </a:r>
            <a:r>
              <a:rPr lang="en-US" dirty="0"/>
              <a:t> för </a:t>
            </a:r>
            <a:r>
              <a:rPr lang="en-US" dirty="0" err="1"/>
              <a:t>att</a:t>
            </a:r>
            <a:r>
              <a:rPr lang="en-US" dirty="0"/>
              <a:t> </a:t>
            </a:r>
            <a:r>
              <a:rPr lang="en-US" dirty="0" err="1"/>
              <a:t>stödja</a:t>
            </a:r>
            <a:r>
              <a:rPr lang="en-US" dirty="0"/>
              <a:t> </a:t>
            </a:r>
            <a:r>
              <a:rPr lang="en-US" dirty="0" err="1"/>
              <a:t>implementering</a:t>
            </a:r>
            <a:r>
              <a:rPr lang="en-US" dirty="0"/>
              <a:t> </a:t>
            </a:r>
            <a:r>
              <a:rPr lang="en-US" dirty="0" err="1"/>
              <a:t>öka</a:t>
            </a:r>
            <a:r>
              <a:rPr lang="en-US" dirty="0"/>
              <a:t> </a:t>
            </a:r>
            <a:r>
              <a:rPr lang="en-US" dirty="0" err="1"/>
              <a:t>användningen</a:t>
            </a:r>
            <a:r>
              <a:rPr lang="en-US" dirty="0"/>
              <a:t> av </a:t>
            </a:r>
            <a:r>
              <a:rPr lang="en-US" dirty="0" err="1"/>
              <a:t>evidens</a:t>
            </a:r>
            <a:r>
              <a:rPr lang="en-US" dirty="0"/>
              <a:t>- och </a:t>
            </a:r>
            <a:r>
              <a:rPr lang="en-US" dirty="0" err="1"/>
              <a:t>erfarenhetsbaserad</a:t>
            </a:r>
            <a:r>
              <a:rPr lang="en-US" dirty="0"/>
              <a:t> </a:t>
            </a:r>
            <a:r>
              <a:rPr lang="en-US" dirty="0" err="1"/>
              <a:t>kunskap</a:t>
            </a:r>
            <a:r>
              <a:rPr lang="en-US" dirty="0"/>
              <a:t> i </a:t>
            </a:r>
            <a:r>
              <a:rPr lang="en-US" dirty="0" err="1"/>
              <a:t>mötet</a:t>
            </a:r>
            <a:r>
              <a:rPr lang="en-US" dirty="0"/>
              <a:t> </a:t>
            </a:r>
            <a:r>
              <a:rPr lang="en-US" dirty="0" err="1"/>
              <a:t>mellan</a:t>
            </a:r>
            <a:r>
              <a:rPr lang="en-US" dirty="0"/>
              <a:t> personal och </a:t>
            </a:r>
            <a:r>
              <a:rPr lang="en-US" dirty="0" err="1"/>
              <a:t>individ</a:t>
            </a:r>
            <a:r>
              <a:rPr lang="en-US" dirty="0"/>
              <a:t>.</a:t>
            </a:r>
            <a:endParaRPr lang="en-US" dirty="0">
              <a:cs typeface="Calibri"/>
            </a:endParaRPr>
          </a:p>
          <a:p>
            <a:endParaRPr lang="en-US" dirty="0"/>
          </a:p>
          <a:p>
            <a:r>
              <a:rPr lang="en-US" dirty="0" err="1"/>
              <a:t>Genom</a:t>
            </a:r>
            <a:r>
              <a:rPr lang="en-US" dirty="0"/>
              <a:t> </a:t>
            </a:r>
            <a:r>
              <a:rPr lang="en-US" dirty="0" err="1"/>
              <a:t>att</a:t>
            </a:r>
            <a:r>
              <a:rPr lang="en-US" dirty="0"/>
              <a:t> </a:t>
            </a:r>
            <a:r>
              <a:rPr lang="en-US" dirty="0" err="1"/>
              <a:t>sammanställa</a:t>
            </a:r>
            <a:r>
              <a:rPr lang="en-US" dirty="0"/>
              <a:t> och </a:t>
            </a:r>
            <a:r>
              <a:rPr lang="en-US" dirty="0" err="1"/>
              <a:t>tillgängliggöra</a:t>
            </a:r>
            <a:r>
              <a:rPr lang="en-US" dirty="0"/>
              <a:t> </a:t>
            </a:r>
            <a:r>
              <a:rPr lang="en-US" dirty="0" err="1"/>
              <a:t>olika</a:t>
            </a:r>
            <a:r>
              <a:rPr lang="en-US" dirty="0"/>
              <a:t> </a:t>
            </a:r>
            <a:r>
              <a:rPr lang="en-US" dirty="0" err="1"/>
              <a:t>kunskapsunderlag</a:t>
            </a:r>
            <a:r>
              <a:rPr lang="en-US" dirty="0"/>
              <a:t> </a:t>
            </a:r>
            <a:r>
              <a:rPr lang="en-US" dirty="0" err="1"/>
              <a:t>på</a:t>
            </a:r>
            <a:r>
              <a:rPr lang="en-US" dirty="0"/>
              <a:t> </a:t>
            </a:r>
            <a:r>
              <a:rPr lang="en-US" dirty="0" err="1"/>
              <a:t>en</a:t>
            </a:r>
            <a:r>
              <a:rPr lang="en-US" dirty="0"/>
              <a:t> </a:t>
            </a:r>
            <a:r>
              <a:rPr lang="en-US" dirty="0" err="1"/>
              <a:t>gemensam</a:t>
            </a:r>
            <a:r>
              <a:rPr lang="en-US" dirty="0"/>
              <a:t> plats för </a:t>
            </a:r>
            <a:r>
              <a:rPr lang="en-US" dirty="0" err="1"/>
              <a:t>både</a:t>
            </a:r>
            <a:r>
              <a:rPr lang="en-US" dirty="0"/>
              <a:t> </a:t>
            </a:r>
            <a:r>
              <a:rPr lang="en-US" dirty="0" err="1"/>
              <a:t>specialistpsykiatri</a:t>
            </a:r>
            <a:r>
              <a:rPr lang="en-US" dirty="0"/>
              <a:t>, </a:t>
            </a:r>
            <a:r>
              <a:rPr lang="en-US" dirty="0" err="1"/>
              <a:t>primärvård</a:t>
            </a:r>
            <a:r>
              <a:rPr lang="en-US" dirty="0"/>
              <a:t>, </a:t>
            </a:r>
            <a:r>
              <a:rPr lang="en-US" dirty="0" err="1"/>
              <a:t>socialtjänst</a:t>
            </a:r>
            <a:r>
              <a:rPr lang="en-US" dirty="0"/>
              <a:t> och </a:t>
            </a:r>
            <a:r>
              <a:rPr lang="en-US" dirty="0" err="1"/>
              <a:t>skola</a:t>
            </a:r>
            <a:r>
              <a:rPr lang="en-US" dirty="0"/>
              <a:t> </a:t>
            </a:r>
            <a:r>
              <a:rPr lang="en-US" dirty="0" err="1"/>
              <a:t>ökar</a:t>
            </a:r>
            <a:r>
              <a:rPr lang="en-US" dirty="0"/>
              <a:t> </a:t>
            </a:r>
            <a:r>
              <a:rPr lang="en-US" dirty="0" err="1"/>
              <a:t>förutsättningarna</a:t>
            </a:r>
            <a:r>
              <a:rPr lang="en-US" dirty="0"/>
              <a:t> för </a:t>
            </a:r>
            <a:r>
              <a:rPr lang="en-US" dirty="0" err="1"/>
              <a:t>likvärdiga</a:t>
            </a:r>
            <a:r>
              <a:rPr lang="en-US" dirty="0"/>
              <a:t> </a:t>
            </a:r>
            <a:r>
              <a:rPr lang="en-US" dirty="0" err="1"/>
              <a:t>insatser</a:t>
            </a:r>
            <a:r>
              <a:rPr lang="en-US" dirty="0"/>
              <a:t> </a:t>
            </a:r>
            <a:r>
              <a:rPr lang="en-US" dirty="0" err="1"/>
              <a:t>utifrån</a:t>
            </a:r>
            <a:r>
              <a:rPr lang="en-US" dirty="0"/>
              <a:t> </a:t>
            </a:r>
            <a:r>
              <a:rPr lang="en-US" dirty="0" err="1"/>
              <a:t>en</a:t>
            </a:r>
            <a:r>
              <a:rPr lang="en-US" dirty="0"/>
              <a:t> </a:t>
            </a:r>
            <a:r>
              <a:rPr lang="en-US" dirty="0" err="1"/>
              <a:t>helhetssyn</a:t>
            </a:r>
            <a:r>
              <a:rPr lang="en-US" dirty="0"/>
              <a:t>.</a:t>
            </a:r>
          </a:p>
          <a:p>
            <a:endParaRPr lang="en-US" dirty="0">
              <a:cs typeface="Calibri"/>
            </a:endParaRPr>
          </a:p>
          <a:p>
            <a:r>
              <a:rPr lang="en-US" b="0" dirty="0" err="1"/>
              <a:t>Insatsprogrammen</a:t>
            </a:r>
            <a:r>
              <a:rPr lang="en-US" b="0" dirty="0"/>
              <a:t> </a:t>
            </a:r>
            <a:r>
              <a:rPr lang="en-US" b="0" dirty="0" err="1"/>
              <a:t>bygger</a:t>
            </a:r>
            <a:r>
              <a:rPr lang="en-US" b="0" dirty="0"/>
              <a:t> </a:t>
            </a:r>
            <a:r>
              <a:rPr lang="en-US" b="0" dirty="0" err="1"/>
              <a:t>på</a:t>
            </a:r>
            <a:r>
              <a:rPr lang="en-US" b="0" dirty="0"/>
              <a:t> </a:t>
            </a:r>
            <a:r>
              <a:rPr lang="en-US" b="0" dirty="0" err="1"/>
              <a:t>nationella</a:t>
            </a:r>
            <a:r>
              <a:rPr lang="en-US" b="0" dirty="0"/>
              <a:t> </a:t>
            </a:r>
            <a:r>
              <a:rPr lang="en-US" b="0" dirty="0" err="1"/>
              <a:t>riktlinjer</a:t>
            </a:r>
            <a:r>
              <a:rPr lang="en-US" b="0" dirty="0"/>
              <a:t> och </a:t>
            </a:r>
            <a:r>
              <a:rPr lang="en-US" b="0" dirty="0" err="1"/>
              <a:t>andra</a:t>
            </a:r>
            <a:r>
              <a:rPr lang="en-US" b="0" dirty="0"/>
              <a:t> </a:t>
            </a:r>
            <a:r>
              <a:rPr lang="en-US" b="0" dirty="0" err="1"/>
              <a:t>kunskapssammanställningar</a:t>
            </a:r>
            <a:r>
              <a:rPr lang="en-US" b="0" dirty="0"/>
              <a:t> men </a:t>
            </a:r>
            <a:r>
              <a:rPr lang="en-US" b="0" dirty="0" err="1"/>
              <a:t>är</a:t>
            </a:r>
            <a:r>
              <a:rPr lang="en-US" b="0" dirty="0"/>
              <a:t> </a:t>
            </a:r>
            <a:r>
              <a:rPr lang="en-US" b="0" dirty="0" err="1"/>
              <a:t>utformade</a:t>
            </a:r>
            <a:r>
              <a:rPr lang="en-US" b="0" dirty="0"/>
              <a:t> för </a:t>
            </a:r>
            <a:r>
              <a:rPr lang="en-US" b="0" dirty="0" err="1"/>
              <a:t>att</a:t>
            </a:r>
            <a:r>
              <a:rPr lang="en-US" b="0" dirty="0"/>
              <a:t> </a:t>
            </a:r>
            <a:endParaRPr lang="en-US" b="0" dirty="0">
              <a:cs typeface="Calibri" panose="020F0502020204030204"/>
            </a:endParaRPr>
          </a:p>
          <a:p>
            <a:r>
              <a:rPr lang="en-US" b="0" dirty="0" err="1"/>
              <a:t>möta</a:t>
            </a:r>
            <a:r>
              <a:rPr lang="en-US" b="0" dirty="0"/>
              <a:t> </a:t>
            </a:r>
            <a:r>
              <a:rPr lang="en-US" b="0" dirty="0" err="1"/>
              <a:t>behovet</a:t>
            </a:r>
            <a:r>
              <a:rPr lang="en-US" b="0" dirty="0"/>
              <a:t> av </a:t>
            </a:r>
            <a:r>
              <a:rPr lang="en-US" b="0" dirty="0" err="1"/>
              <a:t>kunskap</a:t>
            </a:r>
            <a:r>
              <a:rPr lang="en-US" b="0" dirty="0"/>
              <a:t> i </a:t>
            </a:r>
            <a:r>
              <a:rPr lang="en-US" b="0" dirty="0" err="1"/>
              <a:t>eller</a:t>
            </a:r>
            <a:r>
              <a:rPr lang="en-US" b="0" dirty="0"/>
              <a:t> </a:t>
            </a:r>
            <a:r>
              <a:rPr lang="en-US" b="0" dirty="0" err="1"/>
              <a:t>inför</a:t>
            </a:r>
            <a:r>
              <a:rPr lang="en-US" b="0" dirty="0"/>
              <a:t> </a:t>
            </a:r>
            <a:r>
              <a:rPr lang="en-US" b="0" dirty="0" err="1"/>
              <a:t>mötet</a:t>
            </a:r>
            <a:r>
              <a:rPr lang="en-US" b="0" dirty="0"/>
              <a:t> </a:t>
            </a:r>
            <a:r>
              <a:rPr lang="en-US" b="0" dirty="0" err="1"/>
              <a:t>mellan</a:t>
            </a:r>
            <a:r>
              <a:rPr lang="en-US" b="0" dirty="0"/>
              <a:t> personal och </a:t>
            </a:r>
            <a:r>
              <a:rPr lang="en-US" b="0" dirty="0" err="1"/>
              <a:t>individ</a:t>
            </a:r>
            <a:r>
              <a:rPr lang="en-US" b="0" dirty="0"/>
              <a:t>.</a:t>
            </a:r>
            <a:endParaRPr lang="en-US" b="0" dirty="0">
              <a:cs typeface="Calibri"/>
            </a:endParaRPr>
          </a:p>
        </p:txBody>
      </p:sp>
      <p:sp>
        <p:nvSpPr>
          <p:cNvPr id="4" name="Slide Number Placeholder 3"/>
          <p:cNvSpPr>
            <a:spLocks noGrp="1"/>
          </p:cNvSpPr>
          <p:nvPr>
            <p:ph type="sldNum" sz="quarter" idx="5"/>
          </p:nvPr>
        </p:nvSpPr>
        <p:spPr/>
        <p:txBody>
          <a:bodyPr/>
          <a:lstStyle/>
          <a:p>
            <a:fld id="{384418F5-5FA1-4CD4-BB1E-6F5FF7010A87}" type="slidenum">
              <a:rPr lang="sv-SE" smtClean="0"/>
              <a:t>6</a:t>
            </a:fld>
            <a:endParaRPr lang="sv-SE"/>
          </a:p>
        </p:txBody>
      </p:sp>
    </p:spTree>
    <p:extLst>
      <p:ext uri="{BB962C8B-B14F-4D97-AF65-F5344CB8AC3E}">
        <p14:creationId xmlns:p14="http://schemas.microsoft.com/office/powerpoint/2010/main" val="111804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cs typeface="Calibri"/>
            </a:endParaRPr>
          </a:p>
        </p:txBody>
      </p:sp>
      <p:sp>
        <p:nvSpPr>
          <p:cNvPr id="4" name="Slide Number Placeholder 3"/>
          <p:cNvSpPr>
            <a:spLocks noGrp="1"/>
          </p:cNvSpPr>
          <p:nvPr>
            <p:ph type="sldNum" sz="quarter" idx="5"/>
          </p:nvPr>
        </p:nvSpPr>
        <p:spPr/>
        <p:txBody>
          <a:bodyPr/>
          <a:lstStyle/>
          <a:p>
            <a:fld id="{384418F5-5FA1-4CD4-BB1E-6F5FF7010A87}" type="slidenum">
              <a:rPr lang="sv-SE" smtClean="0"/>
              <a:t>7</a:t>
            </a:fld>
            <a:endParaRPr lang="sv-SE"/>
          </a:p>
        </p:txBody>
      </p:sp>
    </p:spTree>
    <p:extLst>
      <p:ext uri="{BB962C8B-B14F-4D97-AF65-F5344CB8AC3E}">
        <p14:creationId xmlns:p14="http://schemas.microsoft.com/office/powerpoint/2010/main" val="186250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Film om Kunskapsstyrning, inspelad av LRS ( Länsgemensamt regionalt stöd) i Sörmland.</a:t>
            </a:r>
          </a:p>
          <a:p>
            <a:endParaRPr lang="sv-SE" b="1" dirty="0"/>
          </a:p>
          <a:p>
            <a:endParaRPr lang="sv-SE" b="1" dirty="0"/>
          </a:p>
        </p:txBody>
      </p:sp>
      <p:sp>
        <p:nvSpPr>
          <p:cNvPr id="4" name="Platshållare för bildnummer 3"/>
          <p:cNvSpPr>
            <a:spLocks noGrp="1"/>
          </p:cNvSpPr>
          <p:nvPr>
            <p:ph type="sldNum" sz="quarter" idx="5"/>
          </p:nvPr>
        </p:nvSpPr>
        <p:spPr/>
        <p:txBody>
          <a:bodyPr/>
          <a:lstStyle/>
          <a:p>
            <a:fld id="{384418F5-5FA1-4CD4-BB1E-6F5FF7010A87}" type="slidenum">
              <a:rPr lang="sv-SE" smtClean="0"/>
              <a:t>8</a:t>
            </a:fld>
            <a:endParaRPr lang="sv-SE"/>
          </a:p>
        </p:txBody>
      </p:sp>
    </p:spTree>
    <p:extLst>
      <p:ext uri="{BB962C8B-B14F-4D97-AF65-F5344CB8AC3E}">
        <p14:creationId xmlns:p14="http://schemas.microsoft.com/office/powerpoint/2010/main" val="139221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ea typeface="Calibri"/>
                <a:cs typeface="Calibri"/>
              </a:rPr>
              <a:t>Ta </a:t>
            </a:r>
            <a:r>
              <a:rPr lang="en-US" b="1" err="1">
                <a:ea typeface="Calibri"/>
                <a:cs typeface="Calibri"/>
              </a:rPr>
              <a:t>hjälp</a:t>
            </a:r>
            <a:r>
              <a:rPr lang="en-US" b="1">
                <a:ea typeface="Calibri"/>
                <a:cs typeface="Calibri"/>
              </a:rPr>
              <a:t> av </a:t>
            </a:r>
            <a:r>
              <a:rPr lang="en-US" b="1" err="1">
                <a:ea typeface="Calibri"/>
                <a:cs typeface="Calibri"/>
              </a:rPr>
              <a:t>frågeställningarna</a:t>
            </a:r>
            <a:r>
              <a:rPr lang="en-US" b="1">
                <a:ea typeface="Calibri"/>
                <a:cs typeface="Calibri"/>
              </a:rPr>
              <a:t> för </a:t>
            </a:r>
            <a:r>
              <a:rPr lang="en-US" b="1" err="1">
                <a:ea typeface="Calibri"/>
                <a:cs typeface="Calibri"/>
              </a:rPr>
              <a:t>att</a:t>
            </a:r>
            <a:r>
              <a:rPr lang="en-US" b="1">
                <a:ea typeface="Calibri"/>
                <a:cs typeface="Calibri"/>
              </a:rPr>
              <a:t> </a:t>
            </a:r>
            <a:r>
              <a:rPr lang="en-US" b="1" err="1">
                <a:ea typeface="Calibri"/>
                <a:cs typeface="Calibri"/>
              </a:rPr>
              <a:t>tillsammans</a:t>
            </a:r>
            <a:r>
              <a:rPr lang="en-US" b="1">
                <a:ea typeface="Calibri"/>
                <a:cs typeface="Calibri"/>
              </a:rPr>
              <a:t> </a:t>
            </a:r>
            <a:r>
              <a:rPr lang="en-US" b="1" err="1">
                <a:ea typeface="Calibri"/>
                <a:cs typeface="Calibri"/>
              </a:rPr>
              <a:t>på</a:t>
            </a:r>
            <a:r>
              <a:rPr lang="en-US" b="1">
                <a:ea typeface="Calibri"/>
                <a:cs typeface="Calibri"/>
              </a:rPr>
              <a:t> </a:t>
            </a:r>
            <a:r>
              <a:rPr lang="en-US" b="1" err="1">
                <a:ea typeface="Calibri"/>
                <a:cs typeface="Calibri"/>
              </a:rPr>
              <a:t>arbetsplatsen</a:t>
            </a:r>
            <a:r>
              <a:rPr lang="en-US" b="1">
                <a:ea typeface="Calibri"/>
                <a:cs typeface="Calibri"/>
              </a:rPr>
              <a:t> </a:t>
            </a:r>
            <a:r>
              <a:rPr lang="en-US" b="1" err="1">
                <a:ea typeface="Calibri"/>
                <a:cs typeface="Calibri"/>
              </a:rPr>
              <a:t>reflektera</a:t>
            </a:r>
            <a:r>
              <a:rPr lang="en-US" b="1">
                <a:ea typeface="Calibri"/>
                <a:cs typeface="Calibri"/>
              </a:rPr>
              <a:t> </a:t>
            </a:r>
            <a:r>
              <a:rPr lang="en-US" b="1" err="1">
                <a:ea typeface="Calibri"/>
                <a:cs typeface="Calibri"/>
              </a:rPr>
              <a:t>över</a:t>
            </a:r>
            <a:r>
              <a:rPr lang="en-US" b="1">
                <a:ea typeface="Calibri"/>
                <a:cs typeface="Calibri"/>
              </a:rPr>
              <a:t> </a:t>
            </a:r>
            <a:r>
              <a:rPr lang="en-US" b="1" err="1">
                <a:ea typeface="Calibri"/>
                <a:cs typeface="Calibri"/>
              </a:rPr>
              <a:t>vad</a:t>
            </a:r>
            <a:r>
              <a:rPr lang="en-US" b="1">
                <a:ea typeface="Calibri"/>
                <a:cs typeface="Calibri"/>
              </a:rPr>
              <a:t> </a:t>
            </a:r>
            <a:r>
              <a:rPr lang="en-US" b="1" err="1">
                <a:ea typeface="Calibri"/>
                <a:cs typeface="Calibri"/>
              </a:rPr>
              <a:t>kunskapsstyrningen</a:t>
            </a:r>
            <a:r>
              <a:rPr lang="en-US" b="1">
                <a:ea typeface="Calibri"/>
                <a:cs typeface="Calibri"/>
              </a:rPr>
              <a:t> </a:t>
            </a:r>
            <a:r>
              <a:rPr lang="en-US" b="1" err="1">
                <a:ea typeface="Calibri"/>
                <a:cs typeface="Calibri"/>
              </a:rPr>
              <a:t>betyder</a:t>
            </a:r>
            <a:r>
              <a:rPr lang="en-US" b="1">
                <a:ea typeface="Calibri"/>
                <a:cs typeface="Calibri"/>
              </a:rPr>
              <a:t> för er.</a:t>
            </a:r>
          </a:p>
          <a:p>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9</a:t>
            </a:fld>
            <a:endParaRPr lang="sv-SE"/>
          </a:p>
        </p:txBody>
      </p:sp>
    </p:spTree>
    <p:extLst>
      <p:ext uri="{BB962C8B-B14F-4D97-AF65-F5344CB8AC3E}">
        <p14:creationId xmlns:p14="http://schemas.microsoft.com/office/powerpoint/2010/main" val="365298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bild utan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605AED-42C6-4D66-88BD-CC8BBEB60B0E}"/>
              </a:ext>
            </a:extLst>
          </p:cNvPr>
          <p:cNvSpPr>
            <a:spLocks noGrp="1"/>
          </p:cNvSpPr>
          <p:nvPr>
            <p:ph type="ctrTitle" hasCustomPrompt="1"/>
          </p:nvPr>
        </p:nvSpPr>
        <p:spPr>
          <a:xfrm>
            <a:off x="1524000" y="1122363"/>
            <a:ext cx="9144000" cy="2387600"/>
          </a:xfrm>
        </p:spPr>
        <p:txBody>
          <a:bodyPr anchor="b">
            <a:normAutofit/>
          </a:bodyPr>
          <a:lstStyle>
            <a:lvl1pPr algn="ctr">
              <a:defRPr sz="4800">
                <a:latin typeface="Century Gothic" panose="020B0502020202020204" pitchFamily="34" charset="0"/>
              </a:defRPr>
            </a:lvl1pPr>
          </a:lstStyle>
          <a:p>
            <a:r>
              <a:rPr lang="sv-SE"/>
              <a:t>Startsida utan bild</a:t>
            </a:r>
          </a:p>
        </p:txBody>
      </p:sp>
      <p:sp>
        <p:nvSpPr>
          <p:cNvPr id="3" name="Underrubrik 2">
            <a:extLst>
              <a:ext uri="{FF2B5EF4-FFF2-40B4-BE49-F238E27FC236}">
                <a16:creationId xmlns:a16="http://schemas.microsoft.com/office/drawing/2014/main" id="{F0AE40DD-7DBD-47F6-B0A4-0B43A2178A3A}"/>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Startsida utan bild</a:t>
            </a:r>
          </a:p>
        </p:txBody>
      </p:sp>
      <p:sp>
        <p:nvSpPr>
          <p:cNvPr id="5" name="Platshållare för sidfot 4">
            <a:extLst>
              <a:ext uri="{FF2B5EF4-FFF2-40B4-BE49-F238E27FC236}">
                <a16:creationId xmlns:a16="http://schemas.microsoft.com/office/drawing/2014/main" id="{A0543BBD-7B9F-4039-AF4B-9EC5F6F849B2}"/>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240842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818B33-5D9C-4FD8-8A91-14282CCCAE77}"/>
              </a:ext>
            </a:extLst>
          </p:cNvPr>
          <p:cNvSpPr>
            <a:spLocks noGrp="1"/>
          </p:cNvSpPr>
          <p:nvPr>
            <p:ph type="title"/>
          </p:nvPr>
        </p:nvSpPr>
        <p:spPr>
          <a:xfrm>
            <a:off x="839788" y="457200"/>
            <a:ext cx="3932237" cy="1600200"/>
          </a:xfrm>
        </p:spPr>
        <p:txBody>
          <a:bodyPr anchor="b">
            <a:normAutofit/>
          </a:bodyPr>
          <a:lstStyle>
            <a:lvl1pPr>
              <a:defRPr sz="2800">
                <a:latin typeface="Century Gothic" panose="020B0502020202020204" pitchFamily="34" charset="0"/>
              </a:defRPr>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C4C0F26-3D76-4A48-B099-09EF60934861}"/>
              </a:ext>
            </a:extLst>
          </p:cNvPr>
          <p:cNvSpPr>
            <a:spLocks noGrp="1"/>
          </p:cNvSpPr>
          <p:nvPr>
            <p:ph type="pic" idx="1"/>
          </p:nvPr>
        </p:nvSpPr>
        <p:spPr>
          <a:xfrm>
            <a:off x="5183188" y="987425"/>
            <a:ext cx="6172200" cy="4584319"/>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877D7A35-C7F2-43D8-B0B1-4B32B99B8557}"/>
              </a:ext>
            </a:extLst>
          </p:cNvPr>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12BBFC5F-E377-4E14-B542-B94DA3B166F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25274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1252305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rtbild utan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605AED-42C6-4D66-88BD-CC8BBEB60B0E}"/>
              </a:ext>
            </a:extLst>
          </p:cNvPr>
          <p:cNvSpPr>
            <a:spLocks noGrp="1"/>
          </p:cNvSpPr>
          <p:nvPr>
            <p:ph type="ctrTitle" hasCustomPrompt="1"/>
          </p:nvPr>
        </p:nvSpPr>
        <p:spPr>
          <a:xfrm>
            <a:off x="1524000" y="1122363"/>
            <a:ext cx="9144000" cy="2387600"/>
          </a:xfrm>
        </p:spPr>
        <p:txBody>
          <a:bodyPr anchor="b">
            <a:normAutofit/>
          </a:bodyPr>
          <a:lstStyle>
            <a:lvl1pPr algn="ctr">
              <a:defRPr sz="4800">
                <a:latin typeface="Century Gothic" panose="020B0502020202020204" pitchFamily="34" charset="0"/>
              </a:defRPr>
            </a:lvl1pPr>
          </a:lstStyle>
          <a:p>
            <a:r>
              <a:rPr lang="sv-SE"/>
              <a:t>Startsida utan bild</a:t>
            </a:r>
          </a:p>
        </p:txBody>
      </p:sp>
      <p:sp>
        <p:nvSpPr>
          <p:cNvPr id="3" name="Underrubrik 2">
            <a:extLst>
              <a:ext uri="{FF2B5EF4-FFF2-40B4-BE49-F238E27FC236}">
                <a16:creationId xmlns:a16="http://schemas.microsoft.com/office/drawing/2014/main" id="{F0AE40DD-7DBD-47F6-B0A4-0B43A2178A3A}"/>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Startsida utan bild</a:t>
            </a:r>
          </a:p>
        </p:txBody>
      </p:sp>
      <p:sp>
        <p:nvSpPr>
          <p:cNvPr id="5" name="Platshållare för sidfot 4">
            <a:extLst>
              <a:ext uri="{FF2B5EF4-FFF2-40B4-BE49-F238E27FC236}">
                <a16:creationId xmlns:a16="http://schemas.microsoft.com/office/drawing/2014/main" id="{A0543BBD-7B9F-4039-AF4B-9EC5F6F849B2}"/>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613982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bild med en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1EB11-84E6-45C2-A886-E32A2567F444}"/>
              </a:ext>
            </a:extLst>
          </p:cNvPr>
          <p:cNvSpPr>
            <a:spLocks noGrp="1"/>
          </p:cNvSpPr>
          <p:nvPr>
            <p:ph type="title" hasCustomPrompt="1"/>
          </p:nvPr>
        </p:nvSpPr>
        <p:spPr>
          <a:xfrm>
            <a:off x="831850" y="310121"/>
            <a:ext cx="10604328" cy="1500187"/>
          </a:xfrm>
        </p:spPr>
        <p:txBody>
          <a:bodyPr anchor="b">
            <a:normAutofit/>
          </a:bodyPr>
          <a:lstStyle>
            <a:lvl1pPr algn="ctr">
              <a:defRPr sz="4400">
                <a:latin typeface="Century Gothic" panose="020B0502020202020204" pitchFamily="34" charset="0"/>
              </a:defRPr>
            </a:lvl1pPr>
          </a:lstStyle>
          <a:p>
            <a:r>
              <a:rPr lang="sv-SE"/>
              <a:t>Startsida med en bild</a:t>
            </a:r>
          </a:p>
        </p:txBody>
      </p:sp>
      <p:sp>
        <p:nvSpPr>
          <p:cNvPr id="3" name="Platshållare för text 2">
            <a:extLst>
              <a:ext uri="{FF2B5EF4-FFF2-40B4-BE49-F238E27FC236}">
                <a16:creationId xmlns:a16="http://schemas.microsoft.com/office/drawing/2014/main" id="{C649AC2F-761C-4F21-8A62-835C8FBE03B1}"/>
              </a:ext>
            </a:extLst>
          </p:cNvPr>
          <p:cNvSpPr>
            <a:spLocks noGrp="1"/>
          </p:cNvSpPr>
          <p:nvPr>
            <p:ph type="body" idx="1" hasCustomPrompt="1"/>
          </p:nvPr>
        </p:nvSpPr>
        <p:spPr>
          <a:xfrm>
            <a:off x="2468880" y="5054055"/>
            <a:ext cx="7333488" cy="859270"/>
          </a:xfrm>
        </p:spPr>
        <p:txBody>
          <a:bodyPr>
            <a:normAutofit/>
          </a:bodyPr>
          <a:lstStyle>
            <a:lvl1pPr marL="0" indent="0">
              <a:buNone/>
              <a:defRPr sz="2000">
                <a:solidFill>
                  <a:schemeClr val="bg1">
                    <a:lumMod val="5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Startsida med en bild</a:t>
            </a:r>
          </a:p>
        </p:txBody>
      </p:sp>
      <p:sp>
        <p:nvSpPr>
          <p:cNvPr id="8" name="Platshållare för bild 7">
            <a:extLst>
              <a:ext uri="{FF2B5EF4-FFF2-40B4-BE49-F238E27FC236}">
                <a16:creationId xmlns:a16="http://schemas.microsoft.com/office/drawing/2014/main" id="{8CCD528F-B2DF-4D18-BE9D-681AD5AB34FB}"/>
              </a:ext>
            </a:extLst>
          </p:cNvPr>
          <p:cNvSpPr>
            <a:spLocks noGrp="1"/>
          </p:cNvSpPr>
          <p:nvPr>
            <p:ph type="pic" sz="quarter" idx="13"/>
          </p:nvPr>
        </p:nvSpPr>
        <p:spPr>
          <a:xfrm>
            <a:off x="2468880" y="2038350"/>
            <a:ext cx="7333488" cy="2824034"/>
          </a:xfrm>
        </p:spPr>
        <p:txBody>
          <a:bodyPr/>
          <a:lstStyle>
            <a:lvl1pPr marL="0" indent="0">
              <a:buNone/>
              <a:defRPr/>
            </a:lvl1pPr>
          </a:lstStyle>
          <a:p>
            <a:r>
              <a:rPr lang="sv-SE"/>
              <a:t>Klicka på ikonen för att lägga till en bild</a:t>
            </a:r>
          </a:p>
        </p:txBody>
      </p:sp>
      <p:sp>
        <p:nvSpPr>
          <p:cNvPr id="9" name="Platshållare för sidfot 4">
            <a:extLst>
              <a:ext uri="{FF2B5EF4-FFF2-40B4-BE49-F238E27FC236}">
                <a16:creationId xmlns:a16="http://schemas.microsoft.com/office/drawing/2014/main" id="{4ED8E56D-B8F3-4CD5-81EB-9FCD0F4C6BCB}"/>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2949610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bild med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1EB11-84E6-45C2-A886-E32A2567F444}"/>
              </a:ext>
            </a:extLst>
          </p:cNvPr>
          <p:cNvSpPr>
            <a:spLocks noGrp="1"/>
          </p:cNvSpPr>
          <p:nvPr>
            <p:ph type="title" hasCustomPrompt="1"/>
          </p:nvPr>
        </p:nvSpPr>
        <p:spPr>
          <a:xfrm>
            <a:off x="831850" y="310121"/>
            <a:ext cx="10604328" cy="1500187"/>
          </a:xfrm>
        </p:spPr>
        <p:txBody>
          <a:bodyPr anchor="b">
            <a:normAutofit/>
          </a:bodyPr>
          <a:lstStyle>
            <a:lvl1pPr algn="ctr">
              <a:defRPr sz="4400">
                <a:latin typeface="Century Gothic" panose="020B0502020202020204" pitchFamily="34" charset="0"/>
              </a:defRPr>
            </a:lvl1pPr>
          </a:lstStyle>
          <a:p>
            <a:r>
              <a:rPr lang="sv-SE"/>
              <a:t>Startsida med två bilder</a:t>
            </a:r>
          </a:p>
        </p:txBody>
      </p:sp>
      <p:sp>
        <p:nvSpPr>
          <p:cNvPr id="3" name="Platshållare för text 2">
            <a:extLst>
              <a:ext uri="{FF2B5EF4-FFF2-40B4-BE49-F238E27FC236}">
                <a16:creationId xmlns:a16="http://schemas.microsoft.com/office/drawing/2014/main" id="{C649AC2F-761C-4F21-8A62-835C8FBE03B1}"/>
              </a:ext>
            </a:extLst>
          </p:cNvPr>
          <p:cNvSpPr>
            <a:spLocks noGrp="1"/>
          </p:cNvSpPr>
          <p:nvPr>
            <p:ph type="body" idx="1" hasCustomPrompt="1"/>
          </p:nvPr>
        </p:nvSpPr>
        <p:spPr>
          <a:xfrm>
            <a:off x="838200" y="5090426"/>
            <a:ext cx="10913247" cy="589778"/>
          </a:xfrm>
        </p:spPr>
        <p:txBody>
          <a:bodyPr>
            <a:normAutofit/>
          </a:bodyPr>
          <a:lstStyle>
            <a:lvl1pPr marL="0" indent="0">
              <a:buNone/>
              <a:defRPr sz="2000">
                <a:solidFill>
                  <a:schemeClr val="bg1">
                    <a:lumMod val="5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Startsida med två bilder</a:t>
            </a:r>
          </a:p>
        </p:txBody>
      </p:sp>
      <p:sp>
        <p:nvSpPr>
          <p:cNvPr id="8" name="Platshållare för bild 7">
            <a:extLst>
              <a:ext uri="{FF2B5EF4-FFF2-40B4-BE49-F238E27FC236}">
                <a16:creationId xmlns:a16="http://schemas.microsoft.com/office/drawing/2014/main" id="{8CCD528F-B2DF-4D18-BE9D-681AD5AB34FB}"/>
              </a:ext>
            </a:extLst>
          </p:cNvPr>
          <p:cNvSpPr>
            <a:spLocks noGrp="1"/>
          </p:cNvSpPr>
          <p:nvPr>
            <p:ph type="pic" sz="quarter" idx="13"/>
          </p:nvPr>
        </p:nvSpPr>
        <p:spPr>
          <a:xfrm>
            <a:off x="838201" y="2038350"/>
            <a:ext cx="5257799" cy="2824034"/>
          </a:xfrm>
        </p:spPr>
        <p:txBody>
          <a:bodyPr/>
          <a:lstStyle>
            <a:lvl1pPr marL="0" indent="0">
              <a:buNone/>
              <a:defRPr/>
            </a:lvl1pPr>
          </a:lstStyle>
          <a:p>
            <a:r>
              <a:rPr lang="sv-SE"/>
              <a:t>Klicka på ikonen för att lägga till en bild</a:t>
            </a:r>
          </a:p>
        </p:txBody>
      </p:sp>
      <p:sp>
        <p:nvSpPr>
          <p:cNvPr id="10" name="Platshållare för bild 9">
            <a:extLst>
              <a:ext uri="{FF2B5EF4-FFF2-40B4-BE49-F238E27FC236}">
                <a16:creationId xmlns:a16="http://schemas.microsoft.com/office/drawing/2014/main" id="{4C10D231-7023-4E76-956A-C1C3D27853AF}"/>
              </a:ext>
            </a:extLst>
          </p:cNvPr>
          <p:cNvSpPr>
            <a:spLocks noGrp="1"/>
          </p:cNvSpPr>
          <p:nvPr>
            <p:ph type="pic" sz="quarter" idx="14"/>
          </p:nvPr>
        </p:nvSpPr>
        <p:spPr>
          <a:xfrm>
            <a:off x="6270625" y="2038350"/>
            <a:ext cx="5165553" cy="2824163"/>
          </a:xfrm>
        </p:spPr>
        <p:txBody>
          <a:bodyPr/>
          <a:lstStyle/>
          <a:p>
            <a:r>
              <a:rPr lang="sv-SE"/>
              <a:t>Klicka på ikonen för att lägga till en bild</a:t>
            </a:r>
          </a:p>
        </p:txBody>
      </p:sp>
      <p:sp>
        <p:nvSpPr>
          <p:cNvPr id="11" name="Platshållare för sidfot 4">
            <a:extLst>
              <a:ext uri="{FF2B5EF4-FFF2-40B4-BE49-F238E27FC236}">
                <a16:creationId xmlns:a16="http://schemas.microsoft.com/office/drawing/2014/main" id="{7F4E845D-7D3C-4B1E-A0EF-F1A4D893878D}"/>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3400253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 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1C54D1-76EA-421E-9EF2-FCB3728AA94A}"/>
              </a:ext>
            </a:extLst>
          </p:cNvPr>
          <p:cNvSpPr>
            <a:spLocks noGrp="1"/>
          </p:cNvSpPr>
          <p:nvPr>
            <p:ph type="title"/>
          </p:nvPr>
        </p:nvSpPr>
        <p:spPr/>
        <p:txBody>
          <a:bodyPr>
            <a:normAutofit/>
          </a:bodyPr>
          <a:lstStyle>
            <a:lvl1pPr>
              <a:defRPr sz="3600">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2B07F8E-999E-48D0-B92B-219427F5FC53}"/>
              </a:ext>
            </a:extLst>
          </p:cNvPr>
          <p:cNvSpPr>
            <a:spLocks noGrp="1"/>
          </p:cNvSpPr>
          <p:nvPr>
            <p:ph idx="1"/>
          </p:nvPr>
        </p:nvSpPr>
        <p:spPr>
          <a:xfrm>
            <a:off x="838200" y="1843913"/>
            <a:ext cx="10515600" cy="3733927"/>
          </a:xfrm>
        </p:spPr>
        <p:txBody>
          <a:bodyPr/>
          <a:lstStyle>
            <a:lvl1pPr>
              <a:buClr>
                <a:schemeClr val="accent3"/>
              </a:buClr>
              <a:defRPr sz="2400"/>
            </a:lvl1pPr>
            <a:lvl2pPr>
              <a:buClr>
                <a:schemeClr val="accent3"/>
              </a:buClr>
              <a:defRPr sz="2200"/>
            </a:lvl2pPr>
            <a:lvl3pPr>
              <a:buClr>
                <a:schemeClr val="accent3"/>
              </a:buClr>
              <a:defRPr/>
            </a:lvl3pPr>
            <a:lvl4pPr>
              <a:buClr>
                <a:schemeClr val="accent3"/>
              </a:buClr>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a:extLst>
              <a:ext uri="{FF2B5EF4-FFF2-40B4-BE49-F238E27FC236}">
                <a16:creationId xmlns:a16="http://schemas.microsoft.com/office/drawing/2014/main" id="{0807B7BF-899E-4359-A8DB-CF3494E46D4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640519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ubrik och två innehåll_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65E69D-A47C-4683-BF90-2A95EDAE9E2F}"/>
              </a:ext>
            </a:extLst>
          </p:cNvPr>
          <p:cNvSpPr>
            <a:spLocks noGrp="1"/>
          </p:cNvSpPr>
          <p:nvPr>
            <p:ph type="title"/>
          </p:nvPr>
        </p:nvSpPr>
        <p:spPr/>
        <p:txBody>
          <a:bodyPr>
            <a:normAutofit/>
          </a:bodyPr>
          <a:lstStyle>
            <a:lvl1pPr>
              <a:defRPr sz="3600">
                <a:solidFill>
                  <a:srgbClr val="7E8C7E"/>
                </a:solidFill>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7347752-CBF2-4D3C-B965-EAF447B3F9A9}"/>
              </a:ext>
            </a:extLst>
          </p:cNvPr>
          <p:cNvSpPr>
            <a:spLocks noGrp="1"/>
          </p:cNvSpPr>
          <p:nvPr>
            <p:ph sz="half" idx="1"/>
          </p:nvPr>
        </p:nvSpPr>
        <p:spPr>
          <a:xfrm>
            <a:off x="838200" y="1825625"/>
            <a:ext cx="5181600" cy="4069207"/>
          </a:xfrm>
        </p:spPr>
        <p:txBody>
          <a:bodyPr/>
          <a:lstStyle>
            <a:lvl1pPr>
              <a:buClr>
                <a:schemeClr val="accent4"/>
              </a:buClr>
              <a:defRPr sz="2400">
                <a:latin typeface="Franklin Gothic Book" panose="020B0503020102020204" pitchFamily="34" charset="0"/>
                <a:ea typeface="Cambria" panose="02040503050406030204" pitchFamily="18" charset="0"/>
              </a:defRPr>
            </a:lvl1pPr>
            <a:lvl2pPr>
              <a:buClr>
                <a:schemeClr val="accent4"/>
              </a:buClr>
              <a:defRPr sz="2200">
                <a:latin typeface="Franklin Gothic Book" panose="020B0503020102020204" pitchFamily="34" charset="0"/>
                <a:ea typeface="Cambria" panose="02040503050406030204" pitchFamily="18" charset="0"/>
              </a:defRPr>
            </a:lvl2pPr>
            <a:lvl3pPr>
              <a:buClr>
                <a:schemeClr val="accent4"/>
              </a:buClr>
              <a:defRPr>
                <a:latin typeface="Franklin Gothic Book" panose="020B0503020102020204" pitchFamily="34" charset="0"/>
                <a:ea typeface="Cambria" panose="02040503050406030204" pitchFamily="18" charset="0"/>
              </a:defRPr>
            </a:lvl3pPr>
            <a:lvl4pPr>
              <a:buClr>
                <a:schemeClr val="accent4"/>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a:extLst>
              <a:ext uri="{FF2B5EF4-FFF2-40B4-BE49-F238E27FC236}">
                <a16:creationId xmlns:a16="http://schemas.microsoft.com/office/drawing/2014/main" id="{8495F65B-E88C-4843-A3C4-109ADE106CF8}"/>
              </a:ext>
            </a:extLst>
          </p:cNvPr>
          <p:cNvSpPr>
            <a:spLocks noGrp="1"/>
          </p:cNvSpPr>
          <p:nvPr>
            <p:ph sz="half" idx="2"/>
          </p:nvPr>
        </p:nvSpPr>
        <p:spPr>
          <a:xfrm>
            <a:off x="6172200" y="1825625"/>
            <a:ext cx="5181600" cy="3770503"/>
          </a:xfrm>
        </p:spPr>
        <p:txBody>
          <a:bodyPr/>
          <a:lstStyle>
            <a:lvl1pPr>
              <a:buClr>
                <a:schemeClr val="accent4"/>
              </a:buClr>
              <a:defRPr sz="2400">
                <a:latin typeface="Franklin Gothic Book" panose="020B0503020102020204" pitchFamily="34" charset="0"/>
                <a:ea typeface="Cambria" panose="02040503050406030204" pitchFamily="18" charset="0"/>
              </a:defRPr>
            </a:lvl1pPr>
            <a:lvl2pPr>
              <a:buClr>
                <a:schemeClr val="accent4"/>
              </a:buClr>
              <a:defRPr sz="2200">
                <a:latin typeface="Franklin Gothic Book" panose="020B0503020102020204" pitchFamily="34" charset="0"/>
                <a:ea typeface="Cambria" panose="02040503050406030204" pitchFamily="18" charset="0"/>
              </a:defRPr>
            </a:lvl2pPr>
            <a:lvl3pPr>
              <a:buClr>
                <a:schemeClr val="accent4"/>
              </a:buClr>
              <a:defRPr>
                <a:latin typeface="Franklin Gothic Book" panose="020B0503020102020204" pitchFamily="34" charset="0"/>
                <a:ea typeface="Cambria" panose="02040503050406030204" pitchFamily="18" charset="0"/>
              </a:defRPr>
            </a:lvl3pPr>
            <a:lvl4pPr>
              <a:buClr>
                <a:schemeClr val="accent4"/>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sidfot 5">
            <a:extLst>
              <a:ext uri="{FF2B5EF4-FFF2-40B4-BE49-F238E27FC236}">
                <a16:creationId xmlns:a16="http://schemas.microsoft.com/office/drawing/2014/main" id="{FDFD2310-3CC3-463A-9CE0-FB0229D4F9FA}"/>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923085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två innehåll - grön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D843C-3ACD-49ED-9840-15272A877422}"/>
              </a:ext>
            </a:extLst>
          </p:cNvPr>
          <p:cNvSpPr>
            <a:spLocks noGrp="1"/>
          </p:cNvSpPr>
          <p:nvPr>
            <p:ph type="title"/>
          </p:nvPr>
        </p:nvSpPr>
        <p:spPr>
          <a:xfrm>
            <a:off x="839788" y="365125"/>
            <a:ext cx="10515600" cy="1325563"/>
          </a:xfrm>
        </p:spPr>
        <p:txBody>
          <a:bodyPr>
            <a:normAutofit/>
          </a:bodyPr>
          <a:lstStyle>
            <a:lvl1pPr>
              <a:defRPr sz="3600">
                <a:solidFill>
                  <a:srgbClr val="9A82A0"/>
                </a:solidFill>
                <a:latin typeface="Century Gothic" panose="020B0502020202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ECAB37E0-6E3E-4F9D-B0FC-C197CA39A86B}"/>
              </a:ext>
            </a:extLst>
          </p:cNvPr>
          <p:cNvSpPr>
            <a:spLocks noGrp="1"/>
          </p:cNvSpPr>
          <p:nvPr>
            <p:ph sz="half" idx="2"/>
          </p:nvPr>
        </p:nvSpPr>
        <p:spPr>
          <a:xfrm>
            <a:off x="839788" y="1810513"/>
            <a:ext cx="5157787" cy="4145280"/>
          </a:xfrm>
        </p:spPr>
        <p:txBody>
          <a:bodyPr/>
          <a:lstStyle>
            <a:lvl1pPr>
              <a:buClr>
                <a:srgbClr val="7E8C7E"/>
              </a:buClr>
              <a:defRPr sz="2400">
                <a:latin typeface="Candara" panose="020E0502030303020204" pitchFamily="34" charset="0"/>
                <a:ea typeface="Cambria" panose="02040503050406030204" pitchFamily="18" charset="0"/>
              </a:defRPr>
            </a:lvl1pPr>
            <a:lvl2pPr>
              <a:buClr>
                <a:srgbClr val="7E8C7E"/>
              </a:buClr>
              <a:defRPr sz="2200">
                <a:latin typeface="Candara" panose="020E0502030303020204" pitchFamily="34" charset="0"/>
                <a:ea typeface="Cambria" panose="02040503050406030204" pitchFamily="18" charset="0"/>
              </a:defRPr>
            </a:lvl2pPr>
            <a:lvl3pPr>
              <a:buClr>
                <a:srgbClr val="7E8C7E"/>
              </a:buClr>
              <a:defRPr sz="2000">
                <a:latin typeface="Candara" panose="020E0502030303020204" pitchFamily="34" charset="0"/>
                <a:ea typeface="Cambria" panose="02040503050406030204" pitchFamily="18" charset="0"/>
              </a:defRPr>
            </a:lvl3pPr>
            <a:lvl4pPr>
              <a:buClr>
                <a:srgbClr val="7E8C7E"/>
              </a:buClr>
              <a:defRPr>
                <a:latin typeface="Candara" panose="020E0502030303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innehåll 5">
            <a:extLst>
              <a:ext uri="{FF2B5EF4-FFF2-40B4-BE49-F238E27FC236}">
                <a16:creationId xmlns:a16="http://schemas.microsoft.com/office/drawing/2014/main" id="{A4895E3D-3DA3-4502-813D-A13A44F5B0B6}"/>
              </a:ext>
            </a:extLst>
          </p:cNvPr>
          <p:cNvSpPr>
            <a:spLocks noGrp="1"/>
          </p:cNvSpPr>
          <p:nvPr>
            <p:ph sz="quarter" idx="4"/>
          </p:nvPr>
        </p:nvSpPr>
        <p:spPr>
          <a:xfrm>
            <a:off x="6172200" y="1810513"/>
            <a:ext cx="5183188" cy="3803904"/>
          </a:xfrm>
        </p:spPr>
        <p:txBody>
          <a:bodyPr/>
          <a:lstStyle>
            <a:lvl1pPr>
              <a:buClr>
                <a:srgbClr val="7E8C7E"/>
              </a:buClr>
              <a:defRPr sz="2400">
                <a:latin typeface="Candara" panose="020E0502030303020204" pitchFamily="34" charset="0"/>
                <a:ea typeface="Cambria" panose="02040503050406030204" pitchFamily="18" charset="0"/>
              </a:defRPr>
            </a:lvl1pPr>
            <a:lvl2pPr>
              <a:buClr>
                <a:srgbClr val="7E8C7E"/>
              </a:buClr>
              <a:defRPr sz="2200">
                <a:latin typeface="Candara" panose="020E0502030303020204" pitchFamily="34" charset="0"/>
                <a:ea typeface="Cambria" panose="02040503050406030204" pitchFamily="18" charset="0"/>
              </a:defRPr>
            </a:lvl2pPr>
            <a:lvl3pPr>
              <a:buClr>
                <a:srgbClr val="7E8C7E"/>
              </a:buClr>
              <a:defRPr>
                <a:latin typeface="Candara" panose="020E0502030303020204" pitchFamily="34" charset="0"/>
                <a:ea typeface="Cambria" panose="02040503050406030204" pitchFamily="18" charset="0"/>
              </a:defRPr>
            </a:lvl3pPr>
            <a:lvl4pPr>
              <a:buClr>
                <a:srgbClr val="7E8C7E"/>
              </a:buClr>
              <a:defRPr>
                <a:latin typeface="Candara" panose="020E0502030303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Platshållare för sidfot 7">
            <a:extLst>
              <a:ext uri="{FF2B5EF4-FFF2-40B4-BE49-F238E27FC236}">
                <a16:creationId xmlns:a16="http://schemas.microsoft.com/office/drawing/2014/main" id="{AF4095D8-1C60-43FD-B688-AFDA21ECCDC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581873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161A4-CF9E-42E5-BEAD-32232789C29B}"/>
              </a:ext>
            </a:extLst>
          </p:cNvPr>
          <p:cNvSpPr>
            <a:spLocks noGrp="1"/>
          </p:cNvSpPr>
          <p:nvPr>
            <p:ph type="title"/>
          </p:nvPr>
        </p:nvSpPr>
        <p:spPr/>
        <p:txBody>
          <a:bodyPr>
            <a:normAutofit/>
          </a:bodyPr>
          <a:lstStyle>
            <a:lvl1pPr>
              <a:defRPr sz="3600">
                <a:latin typeface="Century Gothic" panose="020B0502020202020204" pitchFamily="34" charset="0"/>
              </a:defRPr>
            </a:lvl1pPr>
          </a:lstStyle>
          <a:p>
            <a:r>
              <a:rPr lang="sv-SE"/>
              <a:t>Klicka här för att ändra mall för rubrikformat</a:t>
            </a:r>
          </a:p>
        </p:txBody>
      </p:sp>
      <p:sp>
        <p:nvSpPr>
          <p:cNvPr id="4" name="Platshållare för sidfot 3">
            <a:extLst>
              <a:ext uri="{FF2B5EF4-FFF2-40B4-BE49-F238E27FC236}">
                <a16:creationId xmlns:a16="http://schemas.microsoft.com/office/drawing/2014/main" id="{73745BAD-B712-42EC-AE5D-67162D3CC8F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811425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FEEC5730-29B3-4A22-9C9A-D35A7BA63706}"/>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17777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med en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1EB11-84E6-45C2-A886-E32A2567F444}"/>
              </a:ext>
            </a:extLst>
          </p:cNvPr>
          <p:cNvSpPr>
            <a:spLocks noGrp="1"/>
          </p:cNvSpPr>
          <p:nvPr>
            <p:ph type="title" hasCustomPrompt="1"/>
          </p:nvPr>
        </p:nvSpPr>
        <p:spPr>
          <a:xfrm>
            <a:off x="831850" y="310121"/>
            <a:ext cx="9890227" cy="1500187"/>
          </a:xfrm>
        </p:spPr>
        <p:txBody>
          <a:bodyPr anchor="b">
            <a:normAutofit/>
          </a:bodyPr>
          <a:lstStyle>
            <a:lvl1pPr algn="ctr">
              <a:defRPr sz="4400">
                <a:latin typeface="Century Gothic" panose="020B0502020202020204" pitchFamily="34" charset="0"/>
              </a:defRPr>
            </a:lvl1pPr>
          </a:lstStyle>
          <a:p>
            <a:r>
              <a:rPr lang="sv-SE"/>
              <a:t>Startsida med en bild</a:t>
            </a:r>
          </a:p>
        </p:txBody>
      </p:sp>
      <p:sp>
        <p:nvSpPr>
          <p:cNvPr id="3" name="Platshållare för text 2">
            <a:extLst>
              <a:ext uri="{FF2B5EF4-FFF2-40B4-BE49-F238E27FC236}">
                <a16:creationId xmlns:a16="http://schemas.microsoft.com/office/drawing/2014/main" id="{C649AC2F-761C-4F21-8A62-835C8FBE03B1}"/>
              </a:ext>
            </a:extLst>
          </p:cNvPr>
          <p:cNvSpPr>
            <a:spLocks noGrp="1"/>
          </p:cNvSpPr>
          <p:nvPr>
            <p:ph type="body" idx="1" hasCustomPrompt="1"/>
          </p:nvPr>
        </p:nvSpPr>
        <p:spPr>
          <a:xfrm>
            <a:off x="2468880" y="5054055"/>
            <a:ext cx="7333488" cy="859270"/>
          </a:xfrm>
        </p:spPr>
        <p:txBody>
          <a:bodyPr>
            <a:normAutofit/>
          </a:bodyPr>
          <a:lstStyle>
            <a:lvl1pPr marL="0" indent="0">
              <a:buNone/>
              <a:defRPr sz="2000">
                <a:solidFill>
                  <a:schemeClr val="bg1">
                    <a:lumMod val="5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Startsida med en bild</a:t>
            </a:r>
          </a:p>
        </p:txBody>
      </p:sp>
      <p:sp>
        <p:nvSpPr>
          <p:cNvPr id="8" name="Platshållare för bild 7">
            <a:extLst>
              <a:ext uri="{FF2B5EF4-FFF2-40B4-BE49-F238E27FC236}">
                <a16:creationId xmlns:a16="http://schemas.microsoft.com/office/drawing/2014/main" id="{8CCD528F-B2DF-4D18-BE9D-681AD5AB34FB}"/>
              </a:ext>
            </a:extLst>
          </p:cNvPr>
          <p:cNvSpPr>
            <a:spLocks noGrp="1"/>
          </p:cNvSpPr>
          <p:nvPr>
            <p:ph type="pic" sz="quarter" idx="13"/>
          </p:nvPr>
        </p:nvSpPr>
        <p:spPr>
          <a:xfrm>
            <a:off x="2468880" y="2038350"/>
            <a:ext cx="7333488" cy="2824034"/>
          </a:xfrm>
        </p:spPr>
        <p:txBody>
          <a:bodyPr/>
          <a:lstStyle>
            <a:lvl1pPr marL="0" indent="0">
              <a:buNone/>
              <a:defRPr>
                <a:latin typeface="Franklin Gothic Book" panose="020B0503020102020204" pitchFamily="34" charset="0"/>
              </a:defRPr>
            </a:lvl1pPr>
          </a:lstStyle>
          <a:p>
            <a:r>
              <a:rPr lang="sv-SE"/>
              <a:t>Klicka på ikonen för att lägga till en bild</a:t>
            </a:r>
          </a:p>
        </p:txBody>
      </p:sp>
      <p:sp>
        <p:nvSpPr>
          <p:cNvPr id="9" name="Platshållare för sidfot 4">
            <a:extLst>
              <a:ext uri="{FF2B5EF4-FFF2-40B4-BE49-F238E27FC236}">
                <a16:creationId xmlns:a16="http://schemas.microsoft.com/office/drawing/2014/main" id="{4ED8E56D-B8F3-4CD5-81EB-9FCD0F4C6BCB}"/>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212076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ext med bildtext - 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D95310-B835-4DB1-AFFF-FEA0ADCCCFF3}"/>
              </a:ext>
            </a:extLst>
          </p:cNvPr>
          <p:cNvSpPr>
            <a:spLocks noGrp="1"/>
          </p:cNvSpPr>
          <p:nvPr>
            <p:ph type="title"/>
          </p:nvPr>
        </p:nvSpPr>
        <p:spPr>
          <a:xfrm>
            <a:off x="839788" y="457200"/>
            <a:ext cx="3932237" cy="1600200"/>
          </a:xfrm>
        </p:spPr>
        <p:txBody>
          <a:bodyPr anchor="b">
            <a:normAutofit/>
          </a:bodyPr>
          <a:lstStyle>
            <a:lvl1pPr>
              <a:defRPr sz="2800">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2FB454-3E45-4AF1-B8A3-2F371F3E3271}"/>
              </a:ext>
            </a:extLst>
          </p:cNvPr>
          <p:cNvSpPr>
            <a:spLocks noGrp="1"/>
          </p:cNvSpPr>
          <p:nvPr>
            <p:ph idx="1"/>
          </p:nvPr>
        </p:nvSpPr>
        <p:spPr>
          <a:xfrm>
            <a:off x="5183188" y="987425"/>
            <a:ext cx="6172200" cy="4590415"/>
          </a:xfrm>
        </p:spPr>
        <p:txBody>
          <a:bodyPr/>
          <a:lstStyle>
            <a:lvl1pPr>
              <a:buClr>
                <a:schemeClr val="accent3"/>
              </a:buClr>
              <a:defRPr sz="2400"/>
            </a:lvl1pPr>
            <a:lvl2pPr>
              <a:buClr>
                <a:schemeClr val="accent3"/>
              </a:buClr>
              <a:defRPr sz="2200"/>
            </a:lvl2pPr>
            <a:lvl3pPr>
              <a:buClr>
                <a:schemeClr val="accent3"/>
              </a:buClr>
              <a:defRPr sz="2000"/>
            </a:lvl3pPr>
            <a:lvl4pPr>
              <a:buClr>
                <a:schemeClr val="accent3"/>
              </a:buClr>
              <a:defRPr sz="18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text 3">
            <a:extLst>
              <a:ext uri="{FF2B5EF4-FFF2-40B4-BE49-F238E27FC236}">
                <a16:creationId xmlns:a16="http://schemas.microsoft.com/office/drawing/2014/main" id="{2CCB87DB-0FDC-45F7-8777-F85021923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7FD6A493-AB7B-4635-9E3C-70FCF402F6C5}"/>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30199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818B33-5D9C-4FD8-8A91-14282CCCAE77}"/>
              </a:ext>
            </a:extLst>
          </p:cNvPr>
          <p:cNvSpPr>
            <a:spLocks noGrp="1"/>
          </p:cNvSpPr>
          <p:nvPr>
            <p:ph type="title"/>
          </p:nvPr>
        </p:nvSpPr>
        <p:spPr>
          <a:xfrm>
            <a:off x="839788" y="457200"/>
            <a:ext cx="3932237" cy="1600200"/>
          </a:xfrm>
        </p:spPr>
        <p:txBody>
          <a:bodyPr anchor="b">
            <a:normAutofit/>
          </a:bodyPr>
          <a:lstStyle>
            <a:lvl1pPr>
              <a:defRPr sz="2800">
                <a:latin typeface="Century Gothic" panose="020B0502020202020204" pitchFamily="34" charset="0"/>
              </a:defRPr>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C4C0F26-3D76-4A48-B099-09EF60934861}"/>
              </a:ext>
            </a:extLst>
          </p:cNvPr>
          <p:cNvSpPr>
            <a:spLocks noGrp="1"/>
          </p:cNvSpPr>
          <p:nvPr>
            <p:ph type="pic" idx="1"/>
          </p:nvPr>
        </p:nvSpPr>
        <p:spPr>
          <a:xfrm>
            <a:off x="5183188" y="987425"/>
            <a:ext cx="6172200" cy="45843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877D7A35-C7F2-43D8-B0B1-4B32B99B8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12BBFC5F-E377-4E14-B542-B94DA3B166F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61474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med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1EB11-84E6-45C2-A886-E32A2567F444}"/>
              </a:ext>
            </a:extLst>
          </p:cNvPr>
          <p:cNvSpPr>
            <a:spLocks noGrp="1"/>
          </p:cNvSpPr>
          <p:nvPr>
            <p:ph type="title" hasCustomPrompt="1"/>
          </p:nvPr>
        </p:nvSpPr>
        <p:spPr>
          <a:xfrm>
            <a:off x="831850" y="310121"/>
            <a:ext cx="9786989" cy="1500187"/>
          </a:xfrm>
        </p:spPr>
        <p:txBody>
          <a:bodyPr anchor="b">
            <a:normAutofit/>
          </a:bodyPr>
          <a:lstStyle>
            <a:lvl1pPr algn="ctr">
              <a:defRPr sz="4400">
                <a:latin typeface="Century Gothic" panose="020B0502020202020204" pitchFamily="34" charset="0"/>
              </a:defRPr>
            </a:lvl1pPr>
          </a:lstStyle>
          <a:p>
            <a:r>
              <a:rPr lang="sv-SE"/>
              <a:t>Startsida med två bilder</a:t>
            </a:r>
          </a:p>
        </p:txBody>
      </p:sp>
      <p:sp>
        <p:nvSpPr>
          <p:cNvPr id="3" name="Platshållare för text 2">
            <a:extLst>
              <a:ext uri="{FF2B5EF4-FFF2-40B4-BE49-F238E27FC236}">
                <a16:creationId xmlns:a16="http://schemas.microsoft.com/office/drawing/2014/main" id="{C649AC2F-761C-4F21-8A62-835C8FBE03B1}"/>
              </a:ext>
            </a:extLst>
          </p:cNvPr>
          <p:cNvSpPr>
            <a:spLocks noGrp="1"/>
          </p:cNvSpPr>
          <p:nvPr>
            <p:ph type="body" idx="1" hasCustomPrompt="1"/>
          </p:nvPr>
        </p:nvSpPr>
        <p:spPr>
          <a:xfrm>
            <a:off x="838200" y="5090426"/>
            <a:ext cx="10913247" cy="589778"/>
          </a:xfrm>
        </p:spPr>
        <p:txBody>
          <a:bodyPr>
            <a:normAutofit/>
          </a:bodyPr>
          <a:lstStyle>
            <a:lvl1pPr marL="0" indent="0">
              <a:buNone/>
              <a:defRPr sz="2000">
                <a:solidFill>
                  <a:schemeClr val="bg1">
                    <a:lumMod val="5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Startsida med två bilder</a:t>
            </a:r>
          </a:p>
        </p:txBody>
      </p:sp>
      <p:sp>
        <p:nvSpPr>
          <p:cNvPr id="8" name="Platshållare för bild 7">
            <a:extLst>
              <a:ext uri="{FF2B5EF4-FFF2-40B4-BE49-F238E27FC236}">
                <a16:creationId xmlns:a16="http://schemas.microsoft.com/office/drawing/2014/main" id="{8CCD528F-B2DF-4D18-BE9D-681AD5AB34FB}"/>
              </a:ext>
            </a:extLst>
          </p:cNvPr>
          <p:cNvSpPr>
            <a:spLocks noGrp="1"/>
          </p:cNvSpPr>
          <p:nvPr>
            <p:ph type="pic" sz="quarter" idx="13"/>
          </p:nvPr>
        </p:nvSpPr>
        <p:spPr>
          <a:xfrm>
            <a:off x="838201" y="2038350"/>
            <a:ext cx="5257799" cy="2824034"/>
          </a:xfrm>
        </p:spPr>
        <p:txBody>
          <a:bodyPr/>
          <a:lstStyle>
            <a:lvl1pPr marL="0" indent="0">
              <a:buNone/>
              <a:defRPr>
                <a:latin typeface="Franklin Gothic Book" panose="020B0503020102020204" pitchFamily="34" charset="0"/>
              </a:defRPr>
            </a:lvl1pPr>
          </a:lstStyle>
          <a:p>
            <a:r>
              <a:rPr lang="sv-SE"/>
              <a:t>Klicka på ikonen för att lägga till en bild</a:t>
            </a:r>
          </a:p>
        </p:txBody>
      </p:sp>
      <p:sp>
        <p:nvSpPr>
          <p:cNvPr id="10" name="Platshållare för bild 9">
            <a:extLst>
              <a:ext uri="{FF2B5EF4-FFF2-40B4-BE49-F238E27FC236}">
                <a16:creationId xmlns:a16="http://schemas.microsoft.com/office/drawing/2014/main" id="{4C10D231-7023-4E76-956A-C1C3D27853AF}"/>
              </a:ext>
            </a:extLst>
          </p:cNvPr>
          <p:cNvSpPr>
            <a:spLocks noGrp="1"/>
          </p:cNvSpPr>
          <p:nvPr>
            <p:ph type="pic" sz="quarter" idx="14"/>
          </p:nvPr>
        </p:nvSpPr>
        <p:spPr>
          <a:xfrm>
            <a:off x="6270625" y="2038350"/>
            <a:ext cx="5165553" cy="2824163"/>
          </a:xfrm>
        </p:spPr>
        <p:txBody>
          <a:bodyPr/>
          <a:lstStyle>
            <a:lvl1pPr>
              <a:defRPr>
                <a:latin typeface="Franklin Gothic Book" panose="020B0503020102020204" pitchFamily="34" charset="0"/>
              </a:defRPr>
            </a:lvl1pPr>
          </a:lstStyle>
          <a:p>
            <a:r>
              <a:rPr lang="sv-SE"/>
              <a:t>Klicka på ikonen för att lägga till en bild</a:t>
            </a:r>
          </a:p>
        </p:txBody>
      </p:sp>
      <p:sp>
        <p:nvSpPr>
          <p:cNvPr id="11" name="Platshållare för sidfot 4">
            <a:extLst>
              <a:ext uri="{FF2B5EF4-FFF2-40B4-BE49-F238E27FC236}">
                <a16:creationId xmlns:a16="http://schemas.microsoft.com/office/drawing/2014/main" id="{7F4E845D-7D3C-4B1E-A0EF-F1A4D893878D}"/>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100141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 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1C54D1-76EA-421E-9EF2-FCB3728AA94A}"/>
              </a:ext>
            </a:extLst>
          </p:cNvPr>
          <p:cNvSpPr>
            <a:spLocks noGrp="1"/>
          </p:cNvSpPr>
          <p:nvPr>
            <p:ph type="title"/>
          </p:nvPr>
        </p:nvSpPr>
        <p:spPr>
          <a:xfrm>
            <a:off x="838200" y="365125"/>
            <a:ext cx="9765890" cy="1325563"/>
          </a:xfrm>
        </p:spPr>
        <p:txBody>
          <a:bodyPr>
            <a:normAutofit/>
          </a:bodyPr>
          <a:lstStyle>
            <a:lvl1pPr>
              <a:defRPr sz="3600">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2B07F8E-999E-48D0-B92B-219427F5FC53}"/>
              </a:ext>
            </a:extLst>
          </p:cNvPr>
          <p:cNvSpPr>
            <a:spLocks noGrp="1"/>
          </p:cNvSpPr>
          <p:nvPr>
            <p:ph idx="1"/>
          </p:nvPr>
        </p:nvSpPr>
        <p:spPr>
          <a:xfrm>
            <a:off x="838200" y="1843913"/>
            <a:ext cx="10515600" cy="3733927"/>
          </a:xfrm>
        </p:spPr>
        <p:txBody>
          <a:bodyPr/>
          <a:lstStyle>
            <a:lvl1pPr>
              <a:buClr>
                <a:schemeClr val="accent4"/>
              </a:buClr>
              <a:defRPr sz="2400">
                <a:latin typeface="Franklin Gothic Book" panose="020B0503020102020204" pitchFamily="34" charset="0"/>
              </a:defRPr>
            </a:lvl1pPr>
            <a:lvl2pPr>
              <a:buClr>
                <a:schemeClr val="accent4"/>
              </a:buClr>
              <a:defRPr sz="2200">
                <a:latin typeface="Franklin Gothic Book" panose="020B0503020102020204" pitchFamily="34" charset="0"/>
              </a:defRPr>
            </a:lvl2pPr>
            <a:lvl3pPr>
              <a:buClr>
                <a:schemeClr val="accent4"/>
              </a:buClr>
              <a:defRPr>
                <a:latin typeface="Franklin Gothic Book" panose="020B0503020102020204" pitchFamily="34" charset="0"/>
              </a:defRPr>
            </a:lvl3pPr>
            <a:lvl4pPr>
              <a:buClr>
                <a:schemeClr val="accent4"/>
              </a:buClr>
              <a:defRPr>
                <a:latin typeface="Franklin Gothic Book" panose="020B0503020102020204" pitchFamily="34" charset="0"/>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a:extLst>
              <a:ext uri="{FF2B5EF4-FFF2-40B4-BE49-F238E27FC236}">
                <a16:creationId xmlns:a16="http://schemas.microsoft.com/office/drawing/2014/main" id="{0807B7BF-899E-4359-A8DB-CF3494E46D4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37761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Rubrik och två innehåll_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65E69D-A47C-4683-BF90-2A95EDAE9E2F}"/>
              </a:ext>
            </a:extLst>
          </p:cNvPr>
          <p:cNvSpPr>
            <a:spLocks noGrp="1"/>
          </p:cNvSpPr>
          <p:nvPr>
            <p:ph type="title"/>
          </p:nvPr>
        </p:nvSpPr>
        <p:spPr>
          <a:xfrm>
            <a:off x="838200" y="365125"/>
            <a:ext cx="9780639" cy="1325563"/>
          </a:xfrm>
        </p:spPr>
        <p:txBody>
          <a:bodyPr>
            <a:normAutofit/>
          </a:bodyPr>
          <a:lstStyle>
            <a:lvl1pPr>
              <a:defRPr sz="3600">
                <a:solidFill>
                  <a:srgbClr val="7E8C7E"/>
                </a:solidFill>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7347752-CBF2-4D3C-B965-EAF447B3F9A9}"/>
              </a:ext>
            </a:extLst>
          </p:cNvPr>
          <p:cNvSpPr>
            <a:spLocks noGrp="1"/>
          </p:cNvSpPr>
          <p:nvPr>
            <p:ph sz="half" idx="1"/>
          </p:nvPr>
        </p:nvSpPr>
        <p:spPr>
          <a:xfrm>
            <a:off x="838200" y="1825625"/>
            <a:ext cx="5181600" cy="4069207"/>
          </a:xfrm>
        </p:spPr>
        <p:txBody>
          <a:bodyPr/>
          <a:lstStyle>
            <a:lvl1pPr>
              <a:buClr>
                <a:schemeClr val="accent3"/>
              </a:buClr>
              <a:defRPr sz="2400">
                <a:latin typeface="Franklin Gothic Book" panose="020B0503020102020204" pitchFamily="34" charset="0"/>
                <a:ea typeface="Cambria" panose="02040503050406030204" pitchFamily="18" charset="0"/>
              </a:defRPr>
            </a:lvl1pPr>
            <a:lvl2pPr>
              <a:buClr>
                <a:schemeClr val="accent3"/>
              </a:buClr>
              <a:defRPr sz="2200">
                <a:latin typeface="Franklin Gothic Book" panose="020B0503020102020204" pitchFamily="34" charset="0"/>
                <a:ea typeface="Cambria" panose="02040503050406030204" pitchFamily="18" charset="0"/>
              </a:defRPr>
            </a:lvl2pPr>
            <a:lvl3pPr>
              <a:buClr>
                <a:schemeClr val="accent3"/>
              </a:buClr>
              <a:defRPr>
                <a:latin typeface="Franklin Gothic Book" panose="020B0503020102020204" pitchFamily="34" charset="0"/>
                <a:ea typeface="Cambria" panose="02040503050406030204" pitchFamily="18" charset="0"/>
              </a:defRPr>
            </a:lvl3pPr>
            <a:lvl4pPr>
              <a:buClr>
                <a:schemeClr val="accent3"/>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a:extLst>
              <a:ext uri="{FF2B5EF4-FFF2-40B4-BE49-F238E27FC236}">
                <a16:creationId xmlns:a16="http://schemas.microsoft.com/office/drawing/2014/main" id="{8495F65B-E88C-4843-A3C4-109ADE106CF8}"/>
              </a:ext>
            </a:extLst>
          </p:cNvPr>
          <p:cNvSpPr>
            <a:spLocks noGrp="1"/>
          </p:cNvSpPr>
          <p:nvPr>
            <p:ph sz="half" idx="2"/>
          </p:nvPr>
        </p:nvSpPr>
        <p:spPr>
          <a:xfrm>
            <a:off x="6172200" y="1825625"/>
            <a:ext cx="5181600" cy="3770503"/>
          </a:xfrm>
        </p:spPr>
        <p:txBody>
          <a:bodyPr/>
          <a:lstStyle>
            <a:lvl1pPr>
              <a:buClr>
                <a:schemeClr val="accent3"/>
              </a:buClr>
              <a:defRPr sz="2400">
                <a:latin typeface="Franklin Gothic Book" panose="020B0503020102020204" pitchFamily="34" charset="0"/>
                <a:ea typeface="Cambria" panose="02040503050406030204" pitchFamily="18" charset="0"/>
              </a:defRPr>
            </a:lvl1pPr>
            <a:lvl2pPr>
              <a:buClr>
                <a:schemeClr val="accent3"/>
              </a:buClr>
              <a:defRPr sz="2200">
                <a:latin typeface="Franklin Gothic Book" panose="020B0503020102020204" pitchFamily="34" charset="0"/>
                <a:ea typeface="Cambria" panose="02040503050406030204" pitchFamily="18" charset="0"/>
              </a:defRPr>
            </a:lvl2pPr>
            <a:lvl3pPr>
              <a:buClr>
                <a:schemeClr val="accent3"/>
              </a:buClr>
              <a:defRPr>
                <a:latin typeface="Franklin Gothic Book" panose="020B0503020102020204" pitchFamily="34" charset="0"/>
                <a:ea typeface="Cambria" panose="02040503050406030204" pitchFamily="18" charset="0"/>
              </a:defRPr>
            </a:lvl3pPr>
            <a:lvl4pPr>
              <a:buClr>
                <a:schemeClr val="accent3"/>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sidfot 5">
            <a:extLst>
              <a:ext uri="{FF2B5EF4-FFF2-40B4-BE49-F238E27FC236}">
                <a16:creationId xmlns:a16="http://schemas.microsoft.com/office/drawing/2014/main" id="{FDFD2310-3CC3-463A-9CE0-FB0229D4F9FA}"/>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77292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vå innehåll - grön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D843C-3ACD-49ED-9840-15272A877422}"/>
              </a:ext>
            </a:extLst>
          </p:cNvPr>
          <p:cNvSpPr>
            <a:spLocks noGrp="1"/>
          </p:cNvSpPr>
          <p:nvPr>
            <p:ph type="title"/>
          </p:nvPr>
        </p:nvSpPr>
        <p:spPr>
          <a:xfrm>
            <a:off x="839788" y="365125"/>
            <a:ext cx="9867541" cy="1325563"/>
          </a:xfrm>
        </p:spPr>
        <p:txBody>
          <a:bodyPr>
            <a:normAutofit/>
          </a:bodyPr>
          <a:lstStyle>
            <a:lvl1pPr>
              <a:defRPr sz="3600">
                <a:solidFill>
                  <a:srgbClr val="7E8C7E"/>
                </a:solidFill>
                <a:latin typeface="Century Gothic" panose="020B0502020202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ECAB37E0-6E3E-4F9D-B0FC-C197CA39A86B}"/>
              </a:ext>
            </a:extLst>
          </p:cNvPr>
          <p:cNvSpPr>
            <a:spLocks noGrp="1"/>
          </p:cNvSpPr>
          <p:nvPr>
            <p:ph sz="half" idx="2"/>
          </p:nvPr>
        </p:nvSpPr>
        <p:spPr>
          <a:xfrm>
            <a:off x="839788" y="1810513"/>
            <a:ext cx="5157787" cy="4145280"/>
          </a:xfrm>
        </p:spPr>
        <p:txBody>
          <a:bodyPr/>
          <a:lstStyle>
            <a:lvl1pPr>
              <a:buClr>
                <a:srgbClr val="7E8C7E"/>
              </a:buClr>
              <a:defRPr sz="2400">
                <a:latin typeface="Franklin Gothic Book" panose="020B0503020102020204" pitchFamily="34" charset="0"/>
                <a:ea typeface="Cambria" panose="02040503050406030204" pitchFamily="18" charset="0"/>
              </a:defRPr>
            </a:lvl1pPr>
            <a:lvl2pPr>
              <a:buClr>
                <a:srgbClr val="7E8C7E"/>
              </a:buClr>
              <a:defRPr sz="2200">
                <a:latin typeface="Franklin Gothic Book" panose="020B0503020102020204" pitchFamily="34" charset="0"/>
                <a:ea typeface="Cambria" panose="02040503050406030204" pitchFamily="18" charset="0"/>
              </a:defRPr>
            </a:lvl2pPr>
            <a:lvl3pPr>
              <a:buClr>
                <a:srgbClr val="7E8C7E"/>
              </a:buClr>
              <a:defRPr sz="2000">
                <a:latin typeface="Franklin Gothic Book" panose="020B0503020102020204" pitchFamily="34" charset="0"/>
                <a:ea typeface="Cambria" panose="02040503050406030204" pitchFamily="18" charset="0"/>
              </a:defRPr>
            </a:lvl3pPr>
            <a:lvl4pPr>
              <a:buClr>
                <a:srgbClr val="7E8C7E"/>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innehåll 5">
            <a:extLst>
              <a:ext uri="{FF2B5EF4-FFF2-40B4-BE49-F238E27FC236}">
                <a16:creationId xmlns:a16="http://schemas.microsoft.com/office/drawing/2014/main" id="{A4895E3D-3DA3-4502-813D-A13A44F5B0B6}"/>
              </a:ext>
            </a:extLst>
          </p:cNvPr>
          <p:cNvSpPr>
            <a:spLocks noGrp="1"/>
          </p:cNvSpPr>
          <p:nvPr>
            <p:ph sz="quarter" idx="4"/>
          </p:nvPr>
        </p:nvSpPr>
        <p:spPr>
          <a:xfrm>
            <a:off x="6172200" y="1810513"/>
            <a:ext cx="5183188" cy="3803904"/>
          </a:xfrm>
        </p:spPr>
        <p:txBody>
          <a:bodyPr/>
          <a:lstStyle>
            <a:lvl1pPr>
              <a:buClr>
                <a:srgbClr val="7E8C7E"/>
              </a:buClr>
              <a:defRPr sz="2400">
                <a:latin typeface="Franklin Gothic Book" panose="020B0503020102020204" pitchFamily="34" charset="0"/>
                <a:ea typeface="Cambria" panose="02040503050406030204" pitchFamily="18" charset="0"/>
              </a:defRPr>
            </a:lvl1pPr>
            <a:lvl2pPr>
              <a:buClr>
                <a:srgbClr val="7E8C7E"/>
              </a:buClr>
              <a:defRPr sz="2200">
                <a:latin typeface="Franklin Gothic Book" panose="020B0503020102020204" pitchFamily="34" charset="0"/>
                <a:ea typeface="Cambria" panose="02040503050406030204" pitchFamily="18" charset="0"/>
              </a:defRPr>
            </a:lvl2pPr>
            <a:lvl3pPr>
              <a:buClr>
                <a:srgbClr val="7E8C7E"/>
              </a:buClr>
              <a:defRPr>
                <a:latin typeface="Franklin Gothic Book" panose="020B0503020102020204" pitchFamily="34" charset="0"/>
                <a:ea typeface="Cambria" panose="02040503050406030204" pitchFamily="18" charset="0"/>
              </a:defRPr>
            </a:lvl3pPr>
            <a:lvl4pPr>
              <a:buClr>
                <a:srgbClr val="7E8C7E"/>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Platshållare för sidfot 7">
            <a:extLst>
              <a:ext uri="{FF2B5EF4-FFF2-40B4-BE49-F238E27FC236}">
                <a16:creationId xmlns:a16="http://schemas.microsoft.com/office/drawing/2014/main" id="{AF4095D8-1C60-43FD-B688-AFDA21ECCDC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419964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161A4-CF9E-42E5-BEAD-32232789C29B}"/>
              </a:ext>
            </a:extLst>
          </p:cNvPr>
          <p:cNvSpPr>
            <a:spLocks noGrp="1"/>
          </p:cNvSpPr>
          <p:nvPr>
            <p:ph type="title"/>
          </p:nvPr>
        </p:nvSpPr>
        <p:spPr>
          <a:xfrm>
            <a:off x="838200" y="365125"/>
            <a:ext cx="9765890" cy="1325563"/>
          </a:xfrm>
        </p:spPr>
        <p:txBody>
          <a:bodyPr>
            <a:normAutofit/>
          </a:bodyPr>
          <a:lstStyle>
            <a:lvl1pPr>
              <a:defRPr sz="3600">
                <a:latin typeface="Century Gothic" panose="020B0502020202020204" pitchFamily="34" charset="0"/>
              </a:defRPr>
            </a:lvl1pPr>
          </a:lstStyle>
          <a:p>
            <a:r>
              <a:rPr lang="sv-SE"/>
              <a:t>Klicka här för att ändra mall för rubrikformat</a:t>
            </a:r>
          </a:p>
        </p:txBody>
      </p:sp>
      <p:sp>
        <p:nvSpPr>
          <p:cNvPr id="4" name="Platshållare för sidfot 3">
            <a:extLst>
              <a:ext uri="{FF2B5EF4-FFF2-40B4-BE49-F238E27FC236}">
                <a16:creationId xmlns:a16="http://schemas.microsoft.com/office/drawing/2014/main" id="{73745BAD-B712-42EC-AE5D-67162D3CC8F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07198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FEEC5730-29B3-4A22-9C9A-D35A7BA63706}"/>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78015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 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D95310-B835-4DB1-AFFF-FEA0ADCCCFF3}"/>
              </a:ext>
            </a:extLst>
          </p:cNvPr>
          <p:cNvSpPr>
            <a:spLocks noGrp="1"/>
          </p:cNvSpPr>
          <p:nvPr>
            <p:ph type="title"/>
          </p:nvPr>
        </p:nvSpPr>
        <p:spPr>
          <a:xfrm>
            <a:off x="839788" y="457200"/>
            <a:ext cx="3932237" cy="1600200"/>
          </a:xfrm>
        </p:spPr>
        <p:txBody>
          <a:bodyPr anchor="b">
            <a:normAutofit/>
          </a:bodyPr>
          <a:lstStyle>
            <a:lvl1pPr>
              <a:defRPr sz="2800">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2FB454-3E45-4AF1-B8A3-2F371F3E3271}"/>
              </a:ext>
            </a:extLst>
          </p:cNvPr>
          <p:cNvSpPr>
            <a:spLocks noGrp="1"/>
          </p:cNvSpPr>
          <p:nvPr>
            <p:ph idx="1"/>
          </p:nvPr>
        </p:nvSpPr>
        <p:spPr>
          <a:xfrm>
            <a:off x="5183188" y="987425"/>
            <a:ext cx="6172200" cy="4590415"/>
          </a:xfrm>
        </p:spPr>
        <p:txBody>
          <a:bodyPr/>
          <a:lstStyle>
            <a:lvl1pPr>
              <a:buClr>
                <a:schemeClr val="accent3">
                  <a:lumMod val="75000"/>
                </a:schemeClr>
              </a:buClr>
              <a:defRPr sz="2400">
                <a:latin typeface="Franklin Gothic Book" panose="020B0503020102020204" pitchFamily="34" charset="0"/>
              </a:defRPr>
            </a:lvl1pPr>
            <a:lvl2pPr>
              <a:buClr>
                <a:schemeClr val="accent3">
                  <a:lumMod val="75000"/>
                </a:schemeClr>
              </a:buClr>
              <a:defRPr sz="2200">
                <a:latin typeface="Franklin Gothic Book" panose="020B0503020102020204" pitchFamily="34" charset="0"/>
              </a:defRPr>
            </a:lvl2pPr>
            <a:lvl3pPr>
              <a:buClr>
                <a:schemeClr val="accent3">
                  <a:lumMod val="75000"/>
                </a:schemeClr>
              </a:buClr>
              <a:defRPr sz="2000">
                <a:latin typeface="Franklin Gothic Book" panose="020B0503020102020204" pitchFamily="34" charset="0"/>
              </a:defRPr>
            </a:lvl3pPr>
            <a:lvl4pPr>
              <a:buClr>
                <a:schemeClr val="accent3">
                  <a:lumMod val="75000"/>
                </a:schemeClr>
              </a:buClr>
              <a:defRPr sz="1800">
                <a:latin typeface="Franklin Gothic Book" panose="020B0503020102020204" pitchFamily="34" charset="0"/>
              </a:defRPr>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text 3">
            <a:extLst>
              <a:ext uri="{FF2B5EF4-FFF2-40B4-BE49-F238E27FC236}">
                <a16:creationId xmlns:a16="http://schemas.microsoft.com/office/drawing/2014/main" id="{2CCB87DB-0FDC-45F7-8777-F850219233F5}"/>
              </a:ext>
            </a:extLst>
          </p:cNvPr>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7FD6A493-AB7B-4635-9E3C-70FCF402F6C5}"/>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08421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5EC332A-CB65-4F5D-AA43-4A1804517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53EC9E7-5392-47BC-98E2-653C5C0EE9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a:extLst>
              <a:ext uri="{FF2B5EF4-FFF2-40B4-BE49-F238E27FC236}">
                <a16:creationId xmlns:a16="http://schemas.microsoft.com/office/drawing/2014/main" id="{35B08F63-7139-4093-A2AD-B00D0368C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1D6E1-0810-4DC6-9D4A-AB74E543D6CF}" type="datetime1">
              <a:rPr lang="sv-SE" smtClean="0"/>
              <a:t>2024-08-28</a:t>
            </a:fld>
            <a:endParaRPr lang="sv-SE"/>
          </a:p>
        </p:txBody>
      </p:sp>
      <p:sp>
        <p:nvSpPr>
          <p:cNvPr id="5" name="Platshållare för sidfot 4">
            <a:extLst>
              <a:ext uri="{FF2B5EF4-FFF2-40B4-BE49-F238E27FC236}">
                <a16:creationId xmlns:a16="http://schemas.microsoft.com/office/drawing/2014/main" id="{2987D974-57AE-4ED2-B7F0-0A11541D6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74A3548-B93A-4A42-9FC0-B7B4EBD28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84673-14FB-4584-BC76-A09C542391A0}" type="slidenum">
              <a:rPr lang="sv-SE" smtClean="0"/>
              <a:t>‹#›</a:t>
            </a:fld>
            <a:endParaRPr lang="sv-SE"/>
          </a:p>
        </p:txBody>
      </p:sp>
      <p:pic>
        <p:nvPicPr>
          <p:cNvPr id="7" name="Bildobjekt 6">
            <a:extLst>
              <a:ext uri="{FF2B5EF4-FFF2-40B4-BE49-F238E27FC236}">
                <a16:creationId xmlns:a16="http://schemas.microsoft.com/office/drawing/2014/main" id="{7B9B7B82-7BCE-4D8D-A4AD-1D6C46E324D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21920" y="5608960"/>
            <a:ext cx="12442613" cy="1276183"/>
          </a:xfrm>
          <a:prstGeom prst="rect">
            <a:avLst/>
          </a:prstGeom>
        </p:spPr>
      </p:pic>
      <p:sp>
        <p:nvSpPr>
          <p:cNvPr id="9" name="Platshållare för datum 3">
            <a:extLst>
              <a:ext uri="{FF2B5EF4-FFF2-40B4-BE49-F238E27FC236}">
                <a16:creationId xmlns:a16="http://schemas.microsoft.com/office/drawing/2014/main" id="{58200DC3-A3AB-483D-82D1-5C8588C1D51B}"/>
              </a:ext>
            </a:extLst>
          </p:cNvPr>
          <p:cNvSpPr txBox="1">
            <a:spLocks/>
          </p:cNvSpPr>
          <p:nvPr userDrawn="1"/>
        </p:nvSpPr>
        <p:spPr>
          <a:xfrm>
            <a:off x="974308" y="6388811"/>
            <a:ext cx="2743200" cy="365125"/>
          </a:xfrm>
          <a:prstGeom prst="rect">
            <a:avLst/>
          </a:prstGeom>
        </p:spPr>
        <p:txBody>
          <a:bodyPr/>
          <a:lstStyle>
            <a:defPPr>
              <a:defRPr lang="sv-SE"/>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CA49F9-7B2C-424F-8554-36D76ED650F3}" type="slidenum">
              <a:rPr lang="sv-SE" sz="1400" smtClean="0"/>
              <a:pPr/>
              <a:t>‹#›</a:t>
            </a:fld>
            <a:endParaRPr lang="sv-SE" sz="1400"/>
          </a:p>
        </p:txBody>
      </p:sp>
      <p:pic>
        <p:nvPicPr>
          <p:cNvPr id="11" name="Bildobjekt 10">
            <a:extLst>
              <a:ext uri="{FF2B5EF4-FFF2-40B4-BE49-F238E27FC236}">
                <a16:creationId xmlns:a16="http://schemas.microsoft.com/office/drawing/2014/main" id="{61B29D4D-665E-57D5-056F-04FD8058676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86301" y="227184"/>
            <a:ext cx="1223319" cy="1175226"/>
          </a:xfrm>
          <a:prstGeom prst="rect">
            <a:avLst/>
          </a:prstGeom>
        </p:spPr>
      </p:pic>
    </p:spTree>
    <p:extLst>
      <p:ext uri="{BB962C8B-B14F-4D97-AF65-F5344CB8AC3E}">
        <p14:creationId xmlns:p14="http://schemas.microsoft.com/office/powerpoint/2010/main" val="349776037"/>
      </p:ext>
    </p:extLst>
  </p:cSld>
  <p:clrMap bg1="lt1" tx1="dk1" bg2="lt2" tx2="dk2" accent1="accent1" accent2="accent2" accent3="accent3" accent4="accent4" accent5="accent5" accent6="accent6" hlink="hlink" folHlink="folHlink"/>
  <p:sldLayoutIdLst>
    <p:sldLayoutId id="2147483674" r:id="rId1"/>
    <p:sldLayoutId id="2147483683" r:id="rId2"/>
    <p:sldLayoutId id="2147483676" r:id="rId3"/>
    <p:sldLayoutId id="2147483675" r:id="rId4"/>
    <p:sldLayoutId id="2147483677" r:id="rId5"/>
    <p:sldLayoutId id="2147483678" r:id="rId6"/>
    <p:sldLayoutId id="2147483679" r:id="rId7"/>
    <p:sldLayoutId id="2147483680" r:id="rId8"/>
    <p:sldLayoutId id="2147483681" r:id="rId9"/>
    <p:sldLayoutId id="2147483682" r:id="rId10"/>
    <p:sldLayoutId id="2147483672" r:id="rId11"/>
  </p:sldLayoutIdLst>
  <p:hf hdr="0" ftr="0" dt="0"/>
  <p:txStyles>
    <p:titleStyle>
      <a:lvl1pPr algn="l" defTabSz="914400" rtl="0" eaLnBrk="1" latinLnBrk="0" hangingPunct="1">
        <a:lnSpc>
          <a:spcPct val="90000"/>
        </a:lnSpc>
        <a:spcBef>
          <a:spcPct val="0"/>
        </a:spcBef>
        <a:buNone/>
        <a:defRPr sz="4000" kern="1200">
          <a:solidFill>
            <a:srgbClr val="7E8C7E"/>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7E8C7E"/>
        </a:buClr>
        <a:buFont typeface="Arial" panose="020B0604020202020204" pitchFamily="34" charset="0"/>
        <a:buChar char="•"/>
        <a:defRPr sz="2800" kern="1200">
          <a:solidFill>
            <a:schemeClr val="tx1"/>
          </a:solidFill>
          <a:latin typeface="Franklin Gothic Book" panose="020B0503020102020204" pitchFamily="34"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7E8C7E"/>
        </a:buClr>
        <a:buFont typeface="Arial" panose="020B0604020202020204" pitchFamily="34" charset="0"/>
        <a:buChar char="•"/>
        <a:defRPr sz="2200" kern="1200">
          <a:solidFill>
            <a:schemeClr val="tx1"/>
          </a:solidFill>
          <a:latin typeface="Franklin Gothic Book" panose="020B0503020102020204" pitchFamily="34"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7E8C7E"/>
        </a:buClr>
        <a:buFont typeface="Arial" panose="020B0604020202020204" pitchFamily="34" charset="0"/>
        <a:buChar char="•"/>
        <a:defRPr sz="2000" kern="1200">
          <a:solidFill>
            <a:schemeClr val="tx1"/>
          </a:solidFill>
          <a:latin typeface="Franklin Gothic Book" panose="020B0503020102020204" pitchFamily="34"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7E8C7E"/>
        </a:buClr>
        <a:buFont typeface="Arial" panose="020B0604020202020204" pitchFamily="34" charset="0"/>
        <a:buChar char="•"/>
        <a:defRPr sz="1800" kern="1200">
          <a:solidFill>
            <a:schemeClr val="tx1"/>
          </a:solidFill>
          <a:latin typeface="Franklin Gothic Book" panose="020B0503020102020204" pitchFamily="34"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5EC332A-CB65-4F5D-AA43-4A1804517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53EC9E7-5392-47BC-98E2-653C5C0EE9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a:extLst>
              <a:ext uri="{FF2B5EF4-FFF2-40B4-BE49-F238E27FC236}">
                <a16:creationId xmlns:a16="http://schemas.microsoft.com/office/drawing/2014/main" id="{35B08F63-7139-4093-A2AD-B00D0368C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1D6E1-0810-4DC6-9D4A-AB74E543D6CF}" type="datetime1">
              <a:rPr lang="sv-SE" smtClean="0"/>
              <a:t>2024-08-28</a:t>
            </a:fld>
            <a:endParaRPr lang="sv-SE"/>
          </a:p>
        </p:txBody>
      </p:sp>
      <p:sp>
        <p:nvSpPr>
          <p:cNvPr id="5" name="Platshållare för sidfot 4">
            <a:extLst>
              <a:ext uri="{FF2B5EF4-FFF2-40B4-BE49-F238E27FC236}">
                <a16:creationId xmlns:a16="http://schemas.microsoft.com/office/drawing/2014/main" id="{2987D974-57AE-4ED2-B7F0-0A11541D6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74A3548-B93A-4A42-9FC0-B7B4EBD28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84673-14FB-4584-BC76-A09C542391A0}" type="slidenum">
              <a:rPr lang="sv-SE" smtClean="0"/>
              <a:t>‹#›</a:t>
            </a:fld>
            <a:endParaRPr lang="sv-SE"/>
          </a:p>
        </p:txBody>
      </p:sp>
      <p:pic>
        <p:nvPicPr>
          <p:cNvPr id="8" name="Bildobjekt 7">
            <a:extLst>
              <a:ext uri="{FF2B5EF4-FFF2-40B4-BE49-F238E27FC236}">
                <a16:creationId xmlns:a16="http://schemas.microsoft.com/office/drawing/2014/main" id="{9B2CAF67-52B4-40A0-BB63-19C3EC707E8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9564972" y="6103672"/>
            <a:ext cx="2246028" cy="493071"/>
          </a:xfrm>
          <a:prstGeom prst="rect">
            <a:avLst/>
          </a:prstGeom>
        </p:spPr>
      </p:pic>
    </p:spTree>
    <p:extLst>
      <p:ext uri="{BB962C8B-B14F-4D97-AF65-F5344CB8AC3E}">
        <p14:creationId xmlns:p14="http://schemas.microsoft.com/office/powerpoint/2010/main" val="30103902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914400" rtl="0" eaLnBrk="1" latinLnBrk="0" hangingPunct="1">
        <a:lnSpc>
          <a:spcPct val="90000"/>
        </a:lnSpc>
        <a:spcBef>
          <a:spcPct val="0"/>
        </a:spcBef>
        <a:buNone/>
        <a:defRPr sz="4000" kern="1200">
          <a:solidFill>
            <a:srgbClr val="7E8C7E"/>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7E8C7E"/>
        </a:buClr>
        <a:buFont typeface="Arial" panose="020B0604020202020204" pitchFamily="34" charset="0"/>
        <a:buChar char="•"/>
        <a:defRPr sz="2800" kern="1200">
          <a:solidFill>
            <a:schemeClr val="tx1"/>
          </a:solidFill>
          <a:latin typeface="Franklin Gothic Book" panose="020B0503020102020204" pitchFamily="34"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7E8C7E"/>
        </a:buClr>
        <a:buFont typeface="Arial" panose="020B0604020202020204" pitchFamily="34" charset="0"/>
        <a:buChar char="•"/>
        <a:defRPr sz="2200" kern="1200">
          <a:solidFill>
            <a:schemeClr val="tx1"/>
          </a:solidFill>
          <a:latin typeface="Franklin Gothic Book" panose="020B0503020102020204" pitchFamily="34"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7E8C7E"/>
        </a:buClr>
        <a:buFont typeface="Arial" panose="020B0604020202020204" pitchFamily="34" charset="0"/>
        <a:buChar char="•"/>
        <a:defRPr sz="2000" kern="1200">
          <a:solidFill>
            <a:schemeClr val="tx1"/>
          </a:solidFill>
          <a:latin typeface="Franklin Gothic Book" panose="020B0503020102020204" pitchFamily="34"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7E8C7E"/>
        </a:buClr>
        <a:buFont typeface="Arial" panose="020B0604020202020204" pitchFamily="34" charset="0"/>
        <a:buChar char="•"/>
        <a:defRPr sz="1800" kern="1200">
          <a:solidFill>
            <a:schemeClr val="tx1"/>
          </a:solidFill>
          <a:latin typeface="Franklin Gothic Book" panose="020B0503020102020204" pitchFamily="34"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kunskapsstyrningvard.se/kunskapsstyrningvard/omkunskapsstyrning.44726.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samverkan.regionsormland.se/utveckling-och-samarbete/samverkan-socialtjanst-och-vard/kunskapsstyrning/" TargetMode="External"/><Relationship Id="rId4" Type="http://schemas.openxmlformats.org/officeDocument/2006/relationships/hyperlink" Target="https://samverkan.regionsormland.se/for-vardgivare/medicinska-omrade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Cajsa.akerholm@regionsormland.s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mailto:Elisabeth.bjork.andersson@regionsormland.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nationelltklinisktkunskapsstod.se/Sormland/kunskapsstod/"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vardochinsats.se/" TargetMode="External"/><Relationship Id="rId4" Type="http://schemas.openxmlformats.org/officeDocument/2006/relationships/hyperlink" Target="https://kunskapsstyrningvard.se/kunskapsstyrningvard/kunskapsstod/omvarakunskapsstod/personcentreradeochsammanhallnavardforlopp.55829.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vardpersonal.1177.se/Sormland/"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kunskapsstyrningvard.se/kunskapsstyrningvard/omkunskapsstyrning.44726.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s://samverkan.regionsormland.se/utveckling-och-samarbete/samverkan-socialtjanst-och-vard/kunskapsstyrning/"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A255EE-F9C9-4ABA-950C-FDD84EAC6017}"/>
              </a:ext>
            </a:extLst>
          </p:cNvPr>
          <p:cNvSpPr>
            <a:spLocks noGrp="1"/>
          </p:cNvSpPr>
          <p:nvPr>
            <p:ph type="title"/>
          </p:nvPr>
        </p:nvSpPr>
        <p:spPr>
          <a:xfrm>
            <a:off x="655983" y="310122"/>
            <a:ext cx="9600125" cy="988592"/>
          </a:xfrm>
        </p:spPr>
        <p:txBody>
          <a:bodyPr>
            <a:normAutofit fontScale="90000"/>
          </a:bodyPr>
          <a:lstStyle/>
          <a:p>
            <a:r>
              <a:rPr lang="sv-SE"/>
              <a:t>Samverkan </a:t>
            </a:r>
            <a:br>
              <a:rPr lang="sv-SE"/>
            </a:br>
            <a:r>
              <a:rPr lang="sv-SE" sz="3600" i="1"/>
              <a:t>kommuner och region i Sörmland</a:t>
            </a:r>
          </a:p>
        </p:txBody>
      </p:sp>
      <p:sp>
        <p:nvSpPr>
          <p:cNvPr id="3" name="Platshållare för text 2">
            <a:extLst>
              <a:ext uri="{FF2B5EF4-FFF2-40B4-BE49-F238E27FC236}">
                <a16:creationId xmlns:a16="http://schemas.microsoft.com/office/drawing/2014/main" id="{56CE13D2-0A23-4A82-AAC5-9C1A4D033E7A}"/>
              </a:ext>
            </a:extLst>
          </p:cNvPr>
          <p:cNvSpPr>
            <a:spLocks noGrp="1"/>
          </p:cNvSpPr>
          <p:nvPr>
            <p:ph type="body" idx="1"/>
          </p:nvPr>
        </p:nvSpPr>
        <p:spPr>
          <a:xfrm>
            <a:off x="3145227" y="5307100"/>
            <a:ext cx="7333488" cy="859270"/>
          </a:xfrm>
        </p:spPr>
        <p:txBody>
          <a:bodyPr/>
          <a:lstStyle/>
          <a:p>
            <a:r>
              <a:rPr lang="sv-SE" b="1"/>
              <a:t>Kunskapsstyrningen – ett APT material</a:t>
            </a:r>
          </a:p>
        </p:txBody>
      </p:sp>
      <p:pic>
        <p:nvPicPr>
          <p:cNvPr id="7" name="Platshållare för bild 6">
            <a:extLst>
              <a:ext uri="{FF2B5EF4-FFF2-40B4-BE49-F238E27FC236}">
                <a16:creationId xmlns:a16="http://schemas.microsoft.com/office/drawing/2014/main" id="{7522ED7F-5626-45B0-8E46-DDBB571A510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5773" t="-1789" r="-3994" b="-6916"/>
          <a:stretch/>
        </p:blipFill>
        <p:spPr>
          <a:xfrm>
            <a:off x="3230802" y="1811390"/>
            <a:ext cx="4936435" cy="3591339"/>
          </a:xfrm>
        </p:spPr>
      </p:pic>
    </p:spTree>
    <p:extLst>
      <p:ext uri="{BB962C8B-B14F-4D97-AF65-F5344CB8AC3E}">
        <p14:creationId xmlns:p14="http://schemas.microsoft.com/office/powerpoint/2010/main" val="369644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B2761CD-4BB5-0D20-4BD0-A0E8E3F1A1FA}"/>
              </a:ext>
            </a:extLst>
          </p:cNvPr>
          <p:cNvSpPr>
            <a:spLocks noGrp="1"/>
          </p:cNvSpPr>
          <p:nvPr>
            <p:ph type="title"/>
          </p:nvPr>
        </p:nvSpPr>
        <p:spPr>
          <a:xfrm>
            <a:off x="838200" y="365125"/>
            <a:ext cx="9765890" cy="1325563"/>
          </a:xfrm>
        </p:spPr>
        <p:txBody>
          <a:bodyPr/>
          <a:lstStyle/>
          <a:p>
            <a:r>
              <a:rPr lang="sv-SE" b="1">
                <a:latin typeface="Century Gothic"/>
              </a:rPr>
              <a:t>Reflektionsfrågor utifrån kunskaps- styrningens  huvudbudskap</a:t>
            </a:r>
            <a:endParaRPr lang="en-US"/>
          </a:p>
        </p:txBody>
      </p:sp>
      <p:graphicFrame>
        <p:nvGraphicFramePr>
          <p:cNvPr id="11" name="Platshållare för innehåll 10">
            <a:extLst>
              <a:ext uri="{FF2B5EF4-FFF2-40B4-BE49-F238E27FC236}">
                <a16:creationId xmlns:a16="http://schemas.microsoft.com/office/drawing/2014/main" id="{CC08C71C-6011-20EA-7F15-D3F248ECFBF3}"/>
              </a:ext>
            </a:extLst>
          </p:cNvPr>
          <p:cNvGraphicFramePr>
            <a:graphicFrameLocks noGrp="1"/>
          </p:cNvGraphicFramePr>
          <p:nvPr>
            <p:ph idx="1"/>
            <p:extLst>
              <p:ext uri="{D42A27DB-BD31-4B8C-83A1-F6EECF244321}">
                <p14:modId xmlns:p14="http://schemas.microsoft.com/office/powerpoint/2010/main" val="2214840454"/>
              </p:ext>
            </p:extLst>
          </p:nvPr>
        </p:nvGraphicFramePr>
        <p:xfrm>
          <a:off x="838200" y="1843913"/>
          <a:ext cx="10515600" cy="3733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7603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80FD40-9358-B4FB-D9C4-6EF7E04092C4}"/>
              </a:ext>
            </a:extLst>
          </p:cNvPr>
          <p:cNvSpPr>
            <a:spLocks noGrp="1"/>
          </p:cNvSpPr>
          <p:nvPr>
            <p:ph type="title"/>
          </p:nvPr>
        </p:nvSpPr>
        <p:spPr/>
        <p:txBody>
          <a:bodyPr/>
          <a:lstStyle/>
          <a:p>
            <a:r>
              <a:rPr lang="sv-SE" b="1">
                <a:latin typeface="Century Gothic"/>
              </a:rPr>
              <a:t>TIPS för mer och fördjupad information</a:t>
            </a:r>
          </a:p>
        </p:txBody>
      </p:sp>
      <p:sp>
        <p:nvSpPr>
          <p:cNvPr id="4" name="textruta 3">
            <a:extLst>
              <a:ext uri="{FF2B5EF4-FFF2-40B4-BE49-F238E27FC236}">
                <a16:creationId xmlns:a16="http://schemas.microsoft.com/office/drawing/2014/main" id="{4F4338AB-9F3D-4D48-44F9-0AAFC409BEDD}"/>
              </a:ext>
            </a:extLst>
          </p:cNvPr>
          <p:cNvSpPr txBox="1"/>
          <p:nvPr/>
        </p:nvSpPr>
        <p:spPr>
          <a:xfrm>
            <a:off x="1032857" y="2486537"/>
            <a:ext cx="6222076" cy="2862322"/>
          </a:xfrm>
          <a:prstGeom prst="rect">
            <a:avLst/>
          </a:prstGeom>
          <a:noFill/>
        </p:spPr>
        <p:txBody>
          <a:bodyPr wrap="square" lIns="91440" tIns="45720" rIns="91440" bIns="45720" anchor="t">
            <a:spAutoFit/>
          </a:bodyPr>
          <a:lstStyle/>
          <a:p>
            <a:r>
              <a:rPr lang="sv-SE">
                <a:hlinkClick r:id="rId3"/>
              </a:rPr>
              <a:t>Om kunskapsstyrning | Kunskapsstyrning vård | SKR (kunskapsstyrningvard.se)</a:t>
            </a:r>
            <a:endParaRPr lang="sv-SE"/>
          </a:p>
          <a:p>
            <a:endParaRPr lang="sv-SE">
              <a:cs typeface="Calibri"/>
            </a:endParaRPr>
          </a:p>
          <a:p>
            <a:endParaRPr lang="sv-SE">
              <a:ea typeface="+mn-lt"/>
              <a:cs typeface="+mn-lt"/>
            </a:endParaRPr>
          </a:p>
          <a:p>
            <a:r>
              <a:rPr lang="sv-SE">
                <a:ea typeface="+mn-lt"/>
                <a:cs typeface="+mn-lt"/>
                <a:hlinkClick r:id="rId4"/>
              </a:rPr>
              <a:t>Lokala programområden (LPO) och Lokala samverkansgrupper (LSG) - Samverkanswebben (regionsormland.se)</a:t>
            </a:r>
            <a:endParaRPr lang="sv-SE">
              <a:ea typeface="+mn-lt"/>
              <a:cs typeface="+mn-lt"/>
            </a:endParaRPr>
          </a:p>
          <a:p>
            <a:endParaRPr lang="sv-SE">
              <a:ea typeface="+mn-lt"/>
              <a:cs typeface="+mn-lt"/>
            </a:endParaRPr>
          </a:p>
          <a:p>
            <a:endParaRPr lang="sv-SE">
              <a:ea typeface="+mn-lt"/>
              <a:cs typeface="+mn-lt"/>
            </a:endParaRPr>
          </a:p>
          <a:p>
            <a:r>
              <a:rPr lang="sv-SE">
                <a:hlinkClick r:id="rId5"/>
              </a:rPr>
              <a:t>Kunskapsstyrning - Samverkanswebben (regionsormland.se)</a:t>
            </a:r>
            <a:endParaRPr lang="sv-SE"/>
          </a:p>
          <a:p>
            <a:endParaRPr lang="sv-SE"/>
          </a:p>
        </p:txBody>
      </p:sp>
    </p:spTree>
    <p:extLst>
      <p:ext uri="{BB962C8B-B14F-4D97-AF65-F5344CB8AC3E}">
        <p14:creationId xmlns:p14="http://schemas.microsoft.com/office/powerpoint/2010/main" val="2757430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3A5351-FD13-FDF5-F4F3-DE509B89FAE5}"/>
              </a:ext>
            </a:extLst>
          </p:cNvPr>
          <p:cNvSpPr>
            <a:spLocks noGrp="1"/>
          </p:cNvSpPr>
          <p:nvPr>
            <p:ph type="title"/>
          </p:nvPr>
        </p:nvSpPr>
        <p:spPr>
          <a:xfrm>
            <a:off x="838200" y="1050232"/>
            <a:ext cx="9765890" cy="1325563"/>
          </a:xfrm>
        </p:spPr>
        <p:txBody>
          <a:bodyPr/>
          <a:lstStyle/>
          <a:p>
            <a:br>
              <a:rPr lang="sv-SE" b="1"/>
            </a:br>
            <a:r>
              <a:rPr lang="sv-SE" b="1"/>
              <a:t>Välkommen med frågor!</a:t>
            </a:r>
          </a:p>
        </p:txBody>
      </p:sp>
      <p:sp>
        <p:nvSpPr>
          <p:cNvPr id="3" name="Platshållare för innehåll 2">
            <a:extLst>
              <a:ext uri="{FF2B5EF4-FFF2-40B4-BE49-F238E27FC236}">
                <a16:creationId xmlns:a16="http://schemas.microsoft.com/office/drawing/2014/main" id="{7DB1607A-B05D-3631-36DE-21B5C03E88C1}"/>
              </a:ext>
            </a:extLst>
          </p:cNvPr>
          <p:cNvSpPr>
            <a:spLocks noGrp="1"/>
          </p:cNvSpPr>
          <p:nvPr>
            <p:ph idx="1"/>
          </p:nvPr>
        </p:nvSpPr>
        <p:spPr>
          <a:xfrm>
            <a:off x="838200" y="2886769"/>
            <a:ext cx="10515600" cy="2370638"/>
          </a:xfrm>
        </p:spPr>
        <p:txBody>
          <a:bodyPr vert="horz" lIns="91440" tIns="45720" rIns="91440" bIns="45720" rtlCol="0" anchor="t">
            <a:normAutofit fontScale="70000" lnSpcReduction="20000"/>
          </a:bodyPr>
          <a:lstStyle/>
          <a:p>
            <a:pPr marL="0" marR="0" lvl="0" indent="0" algn="l" rtl="0">
              <a:lnSpc>
                <a:spcPct val="100000"/>
              </a:lnSpc>
              <a:spcBef>
                <a:spcPts val="600"/>
              </a:spcBef>
              <a:spcAft>
                <a:spcPts val="0"/>
              </a:spcAft>
              <a:buClr>
                <a:schemeClr val="accent1"/>
              </a:buClr>
              <a:buSzPts val="1800"/>
              <a:buFont typeface="Titillium Web"/>
              <a:buNone/>
            </a:pPr>
            <a:r>
              <a:rPr lang="sv-SE" sz="2400" b="0" i="0" u="none" strike="noStrike" cap="none">
                <a:solidFill>
                  <a:schemeClr val="dk1"/>
                </a:solidFill>
                <a:latin typeface="Titillium Web"/>
                <a:ea typeface="Titillium Web"/>
                <a:cs typeface="Titillium Web"/>
                <a:sym typeface="Titillium Web"/>
              </a:rPr>
              <a:t>Vänliga hälsningar,</a:t>
            </a:r>
          </a:p>
          <a:p>
            <a:pPr marL="0" marR="0" lvl="0" indent="0" algn="l" rtl="0">
              <a:lnSpc>
                <a:spcPct val="100000"/>
              </a:lnSpc>
              <a:spcBef>
                <a:spcPts val="600"/>
              </a:spcBef>
              <a:spcAft>
                <a:spcPts val="0"/>
              </a:spcAft>
              <a:buClr>
                <a:schemeClr val="accent1"/>
              </a:buClr>
              <a:buSzPts val="1800"/>
              <a:buFont typeface="Titillium Web"/>
              <a:buNone/>
            </a:pPr>
            <a:endParaRPr lang="sv-SE" sz="2400" b="0" i="0" u="none" strike="noStrike" cap="none">
              <a:solidFill>
                <a:schemeClr val="dk1"/>
              </a:solidFill>
              <a:latin typeface="Titillium Web"/>
              <a:ea typeface="Titillium Web"/>
              <a:cs typeface="Titillium Web"/>
              <a:sym typeface="Titillium Web"/>
            </a:endParaRPr>
          </a:p>
          <a:p>
            <a:pPr marL="0" marR="0" lvl="0" indent="0" algn="l" rtl="0">
              <a:lnSpc>
                <a:spcPct val="100000"/>
              </a:lnSpc>
              <a:spcBef>
                <a:spcPts val="600"/>
              </a:spcBef>
              <a:spcAft>
                <a:spcPts val="0"/>
              </a:spcAft>
              <a:buClr>
                <a:schemeClr val="accent1"/>
              </a:buClr>
              <a:buSzPts val="1800"/>
              <a:buFont typeface="Titillium Web"/>
              <a:buNone/>
            </a:pPr>
            <a:r>
              <a:rPr lang="sv-SE" sz="2400" b="0" i="0" u="none" strike="noStrike" cap="none">
                <a:solidFill>
                  <a:schemeClr val="dk1"/>
                </a:solidFill>
                <a:latin typeface="Lucida Handwriting"/>
                <a:ea typeface="Titillium Web"/>
                <a:cs typeface="Titillium Web"/>
                <a:sym typeface="Titillium Web"/>
              </a:rPr>
              <a:t>Cajsa Åkerholm och</a:t>
            </a:r>
            <a:r>
              <a:rPr lang="sv-SE" sz="2400" b="0" i="0" u="none" strike="noStrike" cap="none">
                <a:solidFill>
                  <a:schemeClr val="dk1"/>
                </a:solidFill>
                <a:latin typeface="Titillium Web"/>
                <a:ea typeface="Titillium Web"/>
                <a:cs typeface="Titillium Web"/>
                <a:sym typeface="Titillium Web"/>
              </a:rPr>
              <a:t> </a:t>
            </a:r>
            <a:r>
              <a:rPr lang="sv-SE" sz="2400" b="0" i="0" u="none" strike="noStrike" cap="none">
                <a:solidFill>
                  <a:schemeClr val="dk1"/>
                </a:solidFill>
                <a:latin typeface="Lucida Handwriting"/>
                <a:ea typeface="Titillium Web"/>
                <a:cs typeface="Titillium Web"/>
                <a:sym typeface="Titillium Web"/>
              </a:rPr>
              <a:t>Elisabeth Björk Andersson</a:t>
            </a:r>
            <a:endParaRPr lang="sv-SE" sz="2400" b="0" i="0" u="none" strike="noStrike" cap="none">
              <a:solidFill>
                <a:schemeClr val="dk1"/>
              </a:solidFill>
              <a:latin typeface="Lucida Handwriting"/>
              <a:ea typeface="Titillium Web"/>
              <a:cs typeface="Titillium Web"/>
            </a:endParaRPr>
          </a:p>
          <a:p>
            <a:pPr marL="0" marR="0" lvl="0" indent="0" algn="l" rtl="0">
              <a:lnSpc>
                <a:spcPct val="100000"/>
              </a:lnSpc>
              <a:spcBef>
                <a:spcPts val="600"/>
              </a:spcBef>
              <a:spcAft>
                <a:spcPts val="0"/>
              </a:spcAft>
              <a:buClr>
                <a:schemeClr val="accent1"/>
              </a:buClr>
              <a:buSzPts val="1800"/>
              <a:buFont typeface="Titillium Web"/>
              <a:buNone/>
            </a:pPr>
            <a:r>
              <a:rPr lang="sv-SE">
                <a:solidFill>
                  <a:schemeClr val="dk1"/>
                </a:solidFill>
                <a:latin typeface="Titillium Web"/>
                <a:ea typeface="Titillium Web"/>
                <a:cs typeface="Titillium Web"/>
                <a:sym typeface="Titillium Web"/>
              </a:rPr>
              <a:t>Processledare</a:t>
            </a:r>
            <a:endParaRPr lang="sv-SE">
              <a:solidFill>
                <a:schemeClr val="dk1"/>
              </a:solidFill>
              <a:latin typeface="Titillium Web"/>
              <a:ea typeface="Titillium Web"/>
              <a:cs typeface="Titillium Web"/>
            </a:endParaRPr>
          </a:p>
          <a:p>
            <a:pPr marL="0" marR="0" lvl="0" indent="0" algn="l" rtl="0">
              <a:lnSpc>
                <a:spcPct val="100000"/>
              </a:lnSpc>
              <a:spcBef>
                <a:spcPts val="600"/>
              </a:spcBef>
              <a:spcAft>
                <a:spcPts val="0"/>
              </a:spcAft>
              <a:buClr>
                <a:schemeClr val="accent1"/>
              </a:buClr>
              <a:buSzPts val="1800"/>
              <a:buFont typeface="Titillium Web"/>
              <a:buNone/>
            </a:pPr>
            <a:r>
              <a:rPr lang="sv-SE" sz="2400" b="0" i="0" u="none" strike="noStrike" cap="none">
                <a:solidFill>
                  <a:schemeClr val="dk1"/>
                </a:solidFill>
                <a:latin typeface="Titillium Web"/>
                <a:ea typeface="Titillium Web"/>
                <a:cs typeface="Titillium Web"/>
                <a:sym typeface="Titillium Web"/>
              </a:rPr>
              <a:t>Länsgemensamt regionalt stöd</a:t>
            </a:r>
            <a:endParaRPr lang="sv-SE" sz="2400" b="0" i="0" u="none" strike="noStrike" cap="none">
              <a:solidFill>
                <a:schemeClr val="dk1"/>
              </a:solidFill>
              <a:latin typeface="Titillium Web"/>
              <a:ea typeface="Titillium Web"/>
              <a:cs typeface="Titillium Web"/>
            </a:endParaRPr>
          </a:p>
          <a:p>
            <a:pPr marL="0" indent="0">
              <a:buNone/>
            </a:pPr>
            <a:endParaRPr lang="sv-SE"/>
          </a:p>
          <a:p>
            <a:pPr marL="0" indent="0">
              <a:buNone/>
            </a:pPr>
            <a:r>
              <a:rPr lang="sv-SE">
                <a:latin typeface="Franklin Gothic Book"/>
                <a:ea typeface="Cambria"/>
                <a:hlinkClick r:id="rId3"/>
              </a:rPr>
              <a:t>Cajsa.akerholm@regionsormland.se</a:t>
            </a:r>
          </a:p>
          <a:p>
            <a:pPr marL="0" indent="0">
              <a:buNone/>
            </a:pPr>
            <a:r>
              <a:rPr lang="sv-SE">
                <a:latin typeface="Franklin Gothic Book"/>
                <a:ea typeface="Cambria"/>
                <a:hlinkClick r:id="rId4"/>
              </a:rPr>
              <a:t>Elisabeth.bjork.andersson@regionsormland.se</a:t>
            </a:r>
            <a:endParaRPr lang="sv-SE">
              <a:latin typeface="Franklin Gothic Book"/>
              <a:ea typeface="Cambria"/>
            </a:endParaRPr>
          </a:p>
          <a:p>
            <a:pPr marL="0" indent="0">
              <a:buNone/>
            </a:pPr>
            <a:endParaRPr lang="sv-SE"/>
          </a:p>
          <a:p>
            <a:pPr marL="0" indent="0">
              <a:buNone/>
            </a:pPr>
            <a:endParaRPr lang="sv-SE"/>
          </a:p>
        </p:txBody>
      </p:sp>
    </p:spTree>
    <p:extLst>
      <p:ext uri="{BB962C8B-B14F-4D97-AF65-F5344CB8AC3E}">
        <p14:creationId xmlns:p14="http://schemas.microsoft.com/office/powerpoint/2010/main" val="178211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71B424-3F58-F909-86A0-59507A966C13}"/>
              </a:ext>
            </a:extLst>
          </p:cNvPr>
          <p:cNvSpPr>
            <a:spLocks noGrp="1"/>
          </p:cNvSpPr>
          <p:nvPr>
            <p:ph type="title"/>
          </p:nvPr>
        </p:nvSpPr>
        <p:spPr/>
        <p:txBody>
          <a:bodyPr>
            <a:normAutofit/>
          </a:bodyPr>
          <a:lstStyle/>
          <a:p>
            <a:r>
              <a:rPr lang="sv" b="1"/>
              <a:t>Syfte med detta APT-material</a:t>
            </a:r>
            <a:endParaRPr lang="sv-SE" b="1"/>
          </a:p>
        </p:txBody>
      </p:sp>
      <p:sp>
        <p:nvSpPr>
          <p:cNvPr id="3" name="Platshållare för innehåll 2">
            <a:extLst>
              <a:ext uri="{FF2B5EF4-FFF2-40B4-BE49-F238E27FC236}">
                <a16:creationId xmlns:a16="http://schemas.microsoft.com/office/drawing/2014/main" id="{75FBB28F-4CE8-7FF5-C78C-905F034FDA89}"/>
              </a:ext>
            </a:extLst>
          </p:cNvPr>
          <p:cNvSpPr>
            <a:spLocks noGrp="1"/>
          </p:cNvSpPr>
          <p:nvPr>
            <p:ph idx="1"/>
          </p:nvPr>
        </p:nvSpPr>
        <p:spPr/>
        <p:txBody>
          <a:bodyPr vert="horz" lIns="91440" tIns="45720" rIns="91440" bIns="45720" rtlCol="0" anchor="t">
            <a:normAutofit/>
          </a:bodyPr>
          <a:lstStyle/>
          <a:p>
            <a:pPr lvl="0" algn="l" rtl="0">
              <a:lnSpc>
                <a:spcPct val="100000"/>
              </a:lnSpc>
              <a:spcBef>
                <a:spcPts val="600"/>
              </a:spcBef>
              <a:spcAft>
                <a:spcPts val="0"/>
              </a:spcAft>
              <a:buSzPts val="1800"/>
              <a:buFont typeface="Wingdings" panose="05000000000000000000" pitchFamily="2" charset="2"/>
              <a:buChar char="Ø"/>
            </a:pPr>
            <a:r>
              <a:rPr lang="sv-SE" b="1"/>
              <a:t>att</a:t>
            </a:r>
            <a:r>
              <a:rPr lang="sv-SE"/>
              <a:t> öka</a:t>
            </a:r>
            <a:r>
              <a:rPr lang="sv-SE">
                <a:solidFill>
                  <a:srgbClr val="FF0000"/>
                </a:solidFill>
              </a:rPr>
              <a:t> </a:t>
            </a:r>
            <a:r>
              <a:rPr lang="sv-SE"/>
              <a:t>kännedom om, och förståelse för, Kunskapsstyrningen nationellt och regionalt </a:t>
            </a:r>
          </a:p>
          <a:p>
            <a:pPr lvl="0" algn="l" rtl="0">
              <a:lnSpc>
                <a:spcPct val="100000"/>
              </a:lnSpc>
              <a:spcBef>
                <a:spcPts val="600"/>
              </a:spcBef>
              <a:spcAft>
                <a:spcPts val="0"/>
              </a:spcAft>
              <a:buSzPts val="1800"/>
              <a:buFont typeface="Wingdings" panose="05000000000000000000" pitchFamily="2" charset="2"/>
              <a:buChar char="Ø"/>
            </a:pPr>
            <a:endParaRPr lang="sv-SE"/>
          </a:p>
          <a:p>
            <a:pPr lvl="0" algn="l" rtl="0">
              <a:lnSpc>
                <a:spcPct val="100000"/>
              </a:lnSpc>
              <a:spcBef>
                <a:spcPts val="600"/>
              </a:spcBef>
              <a:spcAft>
                <a:spcPts val="0"/>
              </a:spcAft>
              <a:buSzPts val="1800"/>
              <a:buFont typeface="Wingdings" panose="05000000000000000000" pitchFamily="2" charset="2"/>
              <a:buChar char="Ø"/>
            </a:pPr>
            <a:r>
              <a:rPr lang="sv-SE" b="1"/>
              <a:t>att</a:t>
            </a:r>
            <a:r>
              <a:rPr lang="sv-SE"/>
              <a:t> öka förmågan att sätta Kunskapsstyrningen i ett sammanhang och kunna se vad det innebär för ”min” verksamhet</a:t>
            </a:r>
          </a:p>
          <a:p>
            <a:pPr marL="0" lvl="0" indent="0" algn="l" rtl="0">
              <a:lnSpc>
                <a:spcPct val="100000"/>
              </a:lnSpc>
              <a:spcBef>
                <a:spcPts val="600"/>
              </a:spcBef>
              <a:spcAft>
                <a:spcPts val="0"/>
              </a:spcAft>
              <a:buSzPts val="1800"/>
              <a:buNone/>
            </a:pPr>
            <a:endParaRPr lang="sv-SE"/>
          </a:p>
          <a:p>
            <a:pPr lvl="0" algn="l" rtl="0">
              <a:lnSpc>
                <a:spcPct val="100000"/>
              </a:lnSpc>
              <a:spcBef>
                <a:spcPts val="600"/>
              </a:spcBef>
              <a:spcAft>
                <a:spcPts val="0"/>
              </a:spcAft>
              <a:buSzPts val="1800"/>
              <a:buFont typeface="Wingdings" panose="05000000000000000000" pitchFamily="2" charset="2"/>
              <a:buChar char="Ø"/>
            </a:pPr>
            <a:r>
              <a:rPr lang="sv-SE" b="1"/>
              <a:t>att</a:t>
            </a:r>
            <a:r>
              <a:rPr lang="sv-SE"/>
              <a:t> tydliggöra vikten av samverkan</a:t>
            </a:r>
          </a:p>
          <a:p>
            <a:pPr marL="0" lvl="0" indent="0" algn="l" rtl="0">
              <a:lnSpc>
                <a:spcPct val="100000"/>
              </a:lnSpc>
              <a:spcBef>
                <a:spcPts val="600"/>
              </a:spcBef>
              <a:spcAft>
                <a:spcPts val="0"/>
              </a:spcAft>
              <a:buSzPts val="1800"/>
              <a:buNone/>
            </a:pPr>
            <a:endParaRPr lang="sv-SE" i="1">
              <a:solidFill>
                <a:srgbClr val="202124"/>
              </a:solidFill>
              <a:latin typeface="Google Sans"/>
            </a:endParaRPr>
          </a:p>
          <a:p>
            <a:pPr marL="0" lvl="0" indent="0" algn="l" rtl="0">
              <a:lnSpc>
                <a:spcPct val="100000"/>
              </a:lnSpc>
              <a:spcBef>
                <a:spcPts val="600"/>
              </a:spcBef>
              <a:spcAft>
                <a:spcPts val="0"/>
              </a:spcAft>
              <a:buSzPts val="1800"/>
              <a:buNone/>
            </a:pPr>
            <a:endParaRPr lang="sv-SE"/>
          </a:p>
        </p:txBody>
      </p:sp>
    </p:spTree>
    <p:extLst>
      <p:ext uri="{BB962C8B-B14F-4D97-AF65-F5344CB8AC3E}">
        <p14:creationId xmlns:p14="http://schemas.microsoft.com/office/powerpoint/2010/main" val="88453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A37ED-E97A-B8D1-5AEE-3C14BA76BCD3}"/>
              </a:ext>
            </a:extLst>
          </p:cNvPr>
          <p:cNvSpPr>
            <a:spLocks noGrp="1"/>
          </p:cNvSpPr>
          <p:nvPr>
            <p:ph type="title"/>
          </p:nvPr>
        </p:nvSpPr>
        <p:spPr/>
        <p:txBody>
          <a:bodyPr/>
          <a:lstStyle/>
          <a:p>
            <a:r>
              <a:rPr lang="sv-SE" b="1"/>
              <a:t>Övergripande struktur för Kunskapsstyrningen</a:t>
            </a:r>
          </a:p>
        </p:txBody>
      </p:sp>
      <p:pic>
        <p:nvPicPr>
          <p:cNvPr id="2050" name="Picture 2">
            <a:extLst>
              <a:ext uri="{FF2B5EF4-FFF2-40B4-BE49-F238E27FC236}">
                <a16:creationId xmlns:a16="http://schemas.microsoft.com/office/drawing/2014/main" id="{2A0C66CC-1461-E95A-1667-ABB01D122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273" y="1947995"/>
            <a:ext cx="7602970" cy="369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18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ktangel 163">
            <a:extLst>
              <a:ext uri="{FF2B5EF4-FFF2-40B4-BE49-F238E27FC236}">
                <a16:creationId xmlns:a16="http://schemas.microsoft.com/office/drawing/2014/main" id="{A07B1409-F366-1240-BDCA-6FE6877DCCB2}"/>
              </a:ext>
            </a:extLst>
          </p:cNvPr>
          <p:cNvSpPr/>
          <p:nvPr/>
        </p:nvSpPr>
        <p:spPr>
          <a:xfrm>
            <a:off x="614563" y="1914161"/>
            <a:ext cx="10815435" cy="3503408"/>
          </a:xfrm>
          <a:prstGeom prst="rect">
            <a:avLst/>
          </a:prstGeom>
          <a:solidFill>
            <a:schemeClr val="bg2">
              <a:lumMod val="9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6" name="textruta 105">
            <a:extLst>
              <a:ext uri="{FF2B5EF4-FFF2-40B4-BE49-F238E27FC236}">
                <a16:creationId xmlns:a16="http://schemas.microsoft.com/office/drawing/2014/main" id="{082F88D5-39D8-2C47-AB96-E724939A5012}"/>
              </a:ext>
            </a:extLst>
          </p:cNvPr>
          <p:cNvSpPr txBox="1"/>
          <p:nvPr/>
        </p:nvSpPr>
        <p:spPr>
          <a:xfrm>
            <a:off x="4557183" y="1881051"/>
            <a:ext cx="3977640" cy="2628925"/>
          </a:xfrm>
          <a:prstGeom prst="rect">
            <a:avLst/>
          </a:prstGeom>
          <a:noFill/>
        </p:spPr>
        <p:txBody>
          <a:bodyPr wrap="square" rtlCol="0">
            <a:spAutoFit/>
          </a:bodyPr>
          <a:lstStyle/>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Levnadsvanor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Lung- och allergisjukdomar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Nervsystemets 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Njur- och urinvägssjukdomar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Mag- och tarmsjukdomar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Medicinsk diagnostik</a:t>
            </a:r>
          </a:p>
          <a:p>
            <a:pPr marL="0" marR="0" lvl="0" indent="0" algn="l" defTabSz="914400" rtl="0" eaLnBrk="1" fontAlgn="auto" latinLnBrk="0" hangingPunct="1">
              <a:lnSpc>
                <a:spcPts val="2480"/>
              </a:lnSpc>
              <a:spcBef>
                <a:spcPts val="0"/>
              </a:spcBef>
              <a:spcAft>
                <a:spcPts val="600"/>
              </a:spcAft>
              <a:buClrTx/>
              <a:buSzTx/>
              <a:buFontTx/>
              <a:buNone/>
              <a:tabLst/>
              <a:defRPr/>
            </a:pPr>
            <a:r>
              <a:rPr kumimoji="0" lang="sv-SE" sz="1400" b="1" i="0" u="none" strike="noStrike" kern="1200" cap="none" spc="0" normalizeH="0" baseline="0" noProof="0" err="1">
                <a:ln>
                  <a:noFill/>
                </a:ln>
                <a:solidFill>
                  <a:srgbClr val="000000"/>
                </a:solidFill>
                <a:effectLst/>
                <a:uLnTx/>
                <a:uFillTx/>
                <a:latin typeface="Calibri" panose="020F0502020204030204"/>
                <a:ea typeface="+mn-ea"/>
                <a:cs typeface="+mn-cs"/>
              </a:rPr>
              <a:t>Perioperativ</a:t>
            </a: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 vård, intensivvård och transplantation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Psykisk hälsa</a:t>
            </a:r>
          </a:p>
        </p:txBody>
      </p:sp>
      <p:sp>
        <p:nvSpPr>
          <p:cNvPr id="108" name="Rektangel 107">
            <a:extLst>
              <a:ext uri="{FF2B5EF4-FFF2-40B4-BE49-F238E27FC236}">
                <a16:creationId xmlns:a16="http://schemas.microsoft.com/office/drawing/2014/main" id="{8BC9D11D-23BB-4F43-993A-DFF68BF151A2}"/>
              </a:ext>
            </a:extLst>
          </p:cNvPr>
          <p:cNvSpPr/>
          <p:nvPr/>
        </p:nvSpPr>
        <p:spPr>
          <a:xfrm>
            <a:off x="615149" y="1440431"/>
            <a:ext cx="10823311" cy="472641"/>
          </a:xfrm>
          <a:prstGeom prst="rect">
            <a:avLst/>
          </a:prstGeom>
          <a:solidFill>
            <a:srgbClr val="377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9" name="Rektangel 108">
            <a:extLst>
              <a:ext uri="{FF2B5EF4-FFF2-40B4-BE49-F238E27FC236}">
                <a16:creationId xmlns:a16="http://schemas.microsoft.com/office/drawing/2014/main" id="{C3194003-6A98-A44B-9040-9411050F8282}"/>
              </a:ext>
            </a:extLst>
          </p:cNvPr>
          <p:cNvSpPr/>
          <p:nvPr/>
        </p:nvSpPr>
        <p:spPr>
          <a:xfrm>
            <a:off x="623025" y="1458002"/>
            <a:ext cx="1097655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t>NATIONELLA PROGRAMOMRÅDEN</a:t>
            </a:r>
            <a:br>
              <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rPr>
            </a:br>
            <a:endParaRPr kumimoji="0" lang="sv-SE"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1" name="Rektangel 110">
            <a:extLst>
              <a:ext uri="{FF2B5EF4-FFF2-40B4-BE49-F238E27FC236}">
                <a16:creationId xmlns:a16="http://schemas.microsoft.com/office/drawing/2014/main" id="{098EA5BC-3FAB-BB44-89C2-57DB4FFBD9BC}"/>
              </a:ext>
            </a:extLst>
          </p:cNvPr>
          <p:cNvSpPr/>
          <p:nvPr/>
        </p:nvSpPr>
        <p:spPr>
          <a:xfrm>
            <a:off x="8793317" y="4747365"/>
            <a:ext cx="24969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Nationella primärvårdsrådet</a:t>
            </a:r>
          </a:p>
        </p:txBody>
      </p:sp>
      <p:sp>
        <p:nvSpPr>
          <p:cNvPr id="114" name="textruta 113">
            <a:extLst>
              <a:ext uri="{FF2B5EF4-FFF2-40B4-BE49-F238E27FC236}">
                <a16:creationId xmlns:a16="http://schemas.microsoft.com/office/drawing/2014/main" id="{DD27EAE4-33BA-B342-ABF0-6609323A2186}"/>
              </a:ext>
            </a:extLst>
          </p:cNvPr>
          <p:cNvSpPr txBox="1"/>
          <p:nvPr/>
        </p:nvSpPr>
        <p:spPr>
          <a:xfrm>
            <a:off x="8793317" y="1954203"/>
            <a:ext cx="2672881" cy="31450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Rehabilitering, habilitering och försäkringsmedicin</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Reumatiska 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Rörelseorganens 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Sällsynta 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Tandvård</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Äldres hälsa och palliativ vård</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Ögonsjukdomar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Öron-, näsa- och halssjukdomar</a:t>
            </a:r>
          </a:p>
          <a:p>
            <a:pPr marL="0" marR="0" lvl="0" indent="0" algn="l" defTabSz="914400" rtl="0" eaLnBrk="1" fontAlgn="auto" latinLnBrk="0" hangingPunct="1">
              <a:lnSpc>
                <a:spcPts val="2480"/>
              </a:lnSpc>
              <a:spcBef>
                <a:spcPts val="0"/>
              </a:spcBef>
              <a:spcAft>
                <a:spcPts val="0"/>
              </a:spcAft>
              <a:buClrTx/>
              <a:buSzTx/>
              <a:buFontTx/>
              <a:buNone/>
              <a:tabLst/>
              <a:defRPr/>
            </a:pPr>
            <a:endPar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5" name="textruta 114">
            <a:extLst>
              <a:ext uri="{FF2B5EF4-FFF2-40B4-BE49-F238E27FC236}">
                <a16:creationId xmlns:a16="http://schemas.microsoft.com/office/drawing/2014/main" id="{608E2FA2-1697-5D44-A4D1-819B8D539250}"/>
              </a:ext>
            </a:extLst>
          </p:cNvPr>
          <p:cNvSpPr txBox="1"/>
          <p:nvPr/>
        </p:nvSpPr>
        <p:spPr>
          <a:xfrm>
            <a:off x="864894" y="1881051"/>
            <a:ext cx="3587313" cy="3485570"/>
          </a:xfrm>
          <a:prstGeom prst="rect">
            <a:avLst/>
          </a:prstGeom>
          <a:noFill/>
        </p:spPr>
        <p:txBody>
          <a:bodyPr wrap="square" rtlCol="0">
            <a:spAutoFit/>
          </a:bodyPr>
          <a:lstStyle/>
          <a:p>
            <a:pPr marL="0" marR="0" lvl="0" indent="0" algn="l" defTabSz="914400" rtl="0" eaLnBrk="1" fontAlgn="b"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Akut vård</a:t>
            </a:r>
          </a:p>
          <a:p>
            <a:pPr marL="0" marR="0" lvl="0" indent="0" algn="l" defTabSz="914400" rtl="0" eaLnBrk="1" fontAlgn="auto" latinLnBrk="0" hangingPunct="1">
              <a:lnSpc>
                <a:spcPts val="2480"/>
              </a:lnSpc>
              <a:spcBef>
                <a:spcPts val="0"/>
              </a:spcBef>
              <a:spcAft>
                <a:spcPts val="60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Barns och ungdomars hälsa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Cancersjukdomar </a:t>
            </a:r>
            <a:r>
              <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rPr>
              <a:t>(utgörs av RCC i samverkan)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Vilande värdskap Norra</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Endokrina 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Hjärt- och kärlsjukdomar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Hud- och könssjukdomar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Infektionssjukdomar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Kvinnosjukdomar och förlossning</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Kirurgi och plastikkirurgi</a:t>
            </a:r>
          </a:p>
          <a:p>
            <a:pPr marL="0" marR="0" lvl="0" indent="0" algn="l" defTabSz="914400" rtl="0" eaLnBrk="1" fontAlgn="auto" latinLnBrk="0" hangingPunct="1">
              <a:lnSpc>
                <a:spcPts val="248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6" name="Triangel 115">
            <a:extLst>
              <a:ext uri="{FF2B5EF4-FFF2-40B4-BE49-F238E27FC236}">
                <a16:creationId xmlns:a16="http://schemas.microsoft.com/office/drawing/2014/main" id="{2C515A83-3731-DA48-BE56-C7DF531EBBAD}"/>
              </a:ext>
            </a:extLst>
          </p:cNvPr>
          <p:cNvSpPr/>
          <p:nvPr/>
        </p:nvSpPr>
        <p:spPr>
          <a:xfrm rot="5400000">
            <a:off x="713009" y="2015283"/>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7" name="Triangel 116">
            <a:extLst>
              <a:ext uri="{FF2B5EF4-FFF2-40B4-BE49-F238E27FC236}">
                <a16:creationId xmlns:a16="http://schemas.microsoft.com/office/drawing/2014/main" id="{9ADE7C7D-21D3-F74D-83A4-FC7E6ECA09E9}"/>
              </a:ext>
            </a:extLst>
          </p:cNvPr>
          <p:cNvSpPr/>
          <p:nvPr/>
        </p:nvSpPr>
        <p:spPr>
          <a:xfrm rot="5400000">
            <a:off x="713009" y="2357569"/>
            <a:ext cx="180033" cy="1552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8" name="Triangel 117">
            <a:extLst>
              <a:ext uri="{FF2B5EF4-FFF2-40B4-BE49-F238E27FC236}">
                <a16:creationId xmlns:a16="http://schemas.microsoft.com/office/drawing/2014/main" id="{DD28A3CA-BAA6-D541-8153-EF6BF4C56E1C}"/>
              </a:ext>
            </a:extLst>
          </p:cNvPr>
          <p:cNvSpPr/>
          <p:nvPr/>
        </p:nvSpPr>
        <p:spPr>
          <a:xfrm rot="5400000">
            <a:off x="713009" y="2688969"/>
            <a:ext cx="180033" cy="15520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9" name="Triangel 118">
            <a:extLst>
              <a:ext uri="{FF2B5EF4-FFF2-40B4-BE49-F238E27FC236}">
                <a16:creationId xmlns:a16="http://schemas.microsoft.com/office/drawing/2014/main" id="{48415E9D-AAB2-CE40-8990-B796E74CCBE8}"/>
              </a:ext>
            </a:extLst>
          </p:cNvPr>
          <p:cNvSpPr/>
          <p:nvPr/>
        </p:nvSpPr>
        <p:spPr>
          <a:xfrm rot="5400000">
            <a:off x="713009" y="3161887"/>
            <a:ext cx="180033" cy="155201"/>
          </a:xfrm>
          <a:prstGeom prst="triangle">
            <a:avLst/>
          </a:prstGeom>
          <a:solidFill>
            <a:srgbClr val="26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0" name="Triangel 119">
            <a:extLst>
              <a:ext uri="{FF2B5EF4-FFF2-40B4-BE49-F238E27FC236}">
                <a16:creationId xmlns:a16="http://schemas.microsoft.com/office/drawing/2014/main" id="{C10D25F8-8F70-0147-8B1A-5F9A78750F62}"/>
              </a:ext>
            </a:extLst>
          </p:cNvPr>
          <p:cNvSpPr/>
          <p:nvPr/>
        </p:nvSpPr>
        <p:spPr>
          <a:xfrm rot="5400000">
            <a:off x="713009" y="3482401"/>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1" name="Triangel 120">
            <a:extLst>
              <a:ext uri="{FF2B5EF4-FFF2-40B4-BE49-F238E27FC236}">
                <a16:creationId xmlns:a16="http://schemas.microsoft.com/office/drawing/2014/main" id="{2E30D6E4-E279-A143-8972-AFE40949C4EB}"/>
              </a:ext>
            </a:extLst>
          </p:cNvPr>
          <p:cNvSpPr/>
          <p:nvPr/>
        </p:nvSpPr>
        <p:spPr>
          <a:xfrm rot="5400000">
            <a:off x="713009" y="3802915"/>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2" name="Triangel 121">
            <a:extLst>
              <a:ext uri="{FF2B5EF4-FFF2-40B4-BE49-F238E27FC236}">
                <a16:creationId xmlns:a16="http://schemas.microsoft.com/office/drawing/2014/main" id="{DDCE6FC2-C563-F34C-8602-5D7A221BBD7F}"/>
              </a:ext>
            </a:extLst>
          </p:cNvPr>
          <p:cNvSpPr/>
          <p:nvPr/>
        </p:nvSpPr>
        <p:spPr>
          <a:xfrm rot="5400000">
            <a:off x="713009" y="4123429"/>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3" name="Triangel 122">
            <a:extLst>
              <a:ext uri="{FF2B5EF4-FFF2-40B4-BE49-F238E27FC236}">
                <a16:creationId xmlns:a16="http://schemas.microsoft.com/office/drawing/2014/main" id="{DE71F957-2B11-2647-942B-1E96D81A024B}"/>
              </a:ext>
            </a:extLst>
          </p:cNvPr>
          <p:cNvSpPr/>
          <p:nvPr/>
        </p:nvSpPr>
        <p:spPr>
          <a:xfrm rot="5400000">
            <a:off x="713009" y="4443944"/>
            <a:ext cx="180033" cy="1552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5" name="Triangel 124">
            <a:extLst>
              <a:ext uri="{FF2B5EF4-FFF2-40B4-BE49-F238E27FC236}">
                <a16:creationId xmlns:a16="http://schemas.microsoft.com/office/drawing/2014/main" id="{17771540-C64E-CE4D-B546-DF5949D1C764}"/>
              </a:ext>
            </a:extLst>
          </p:cNvPr>
          <p:cNvSpPr/>
          <p:nvPr/>
        </p:nvSpPr>
        <p:spPr>
          <a:xfrm rot="5400000">
            <a:off x="4387334" y="2015283"/>
            <a:ext cx="180033" cy="155201"/>
          </a:xfrm>
          <a:prstGeom prst="triangle">
            <a:avLst/>
          </a:prstGeom>
          <a:solidFill>
            <a:srgbClr val="26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6" name="Triangel 125">
            <a:extLst>
              <a:ext uri="{FF2B5EF4-FFF2-40B4-BE49-F238E27FC236}">
                <a16:creationId xmlns:a16="http://schemas.microsoft.com/office/drawing/2014/main" id="{CFF2EEBF-13FC-D142-8954-91AC88D02A32}"/>
              </a:ext>
            </a:extLst>
          </p:cNvPr>
          <p:cNvSpPr/>
          <p:nvPr/>
        </p:nvSpPr>
        <p:spPr>
          <a:xfrm rot="5400000">
            <a:off x="4387334" y="2335797"/>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7" name="Triangel 126">
            <a:extLst>
              <a:ext uri="{FF2B5EF4-FFF2-40B4-BE49-F238E27FC236}">
                <a16:creationId xmlns:a16="http://schemas.microsoft.com/office/drawing/2014/main" id="{F011A9A2-CC6E-964D-9C4F-6B76C41800B9}"/>
              </a:ext>
            </a:extLst>
          </p:cNvPr>
          <p:cNvSpPr/>
          <p:nvPr/>
        </p:nvSpPr>
        <p:spPr>
          <a:xfrm rot="5400000">
            <a:off x="4387334" y="2656311"/>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8" name="Triangel 127">
            <a:extLst>
              <a:ext uri="{FF2B5EF4-FFF2-40B4-BE49-F238E27FC236}">
                <a16:creationId xmlns:a16="http://schemas.microsoft.com/office/drawing/2014/main" id="{98F80365-C462-C148-A37A-E070CAAD2D61}"/>
              </a:ext>
            </a:extLst>
          </p:cNvPr>
          <p:cNvSpPr/>
          <p:nvPr/>
        </p:nvSpPr>
        <p:spPr>
          <a:xfrm rot="5400000">
            <a:off x="4387334" y="2976825"/>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9" name="Triangel 128">
            <a:extLst>
              <a:ext uri="{FF2B5EF4-FFF2-40B4-BE49-F238E27FC236}">
                <a16:creationId xmlns:a16="http://schemas.microsoft.com/office/drawing/2014/main" id="{CCB349D0-1659-F542-B389-672CF2F43EAC}"/>
              </a:ext>
            </a:extLst>
          </p:cNvPr>
          <p:cNvSpPr/>
          <p:nvPr/>
        </p:nvSpPr>
        <p:spPr>
          <a:xfrm rot="5400000">
            <a:off x="4387334" y="3297339"/>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0" name="Triangel 129">
            <a:extLst>
              <a:ext uri="{FF2B5EF4-FFF2-40B4-BE49-F238E27FC236}">
                <a16:creationId xmlns:a16="http://schemas.microsoft.com/office/drawing/2014/main" id="{6B332B48-CEE6-FD47-BC15-CB974C4C53E8}"/>
              </a:ext>
            </a:extLst>
          </p:cNvPr>
          <p:cNvSpPr/>
          <p:nvPr/>
        </p:nvSpPr>
        <p:spPr>
          <a:xfrm rot="5400000">
            <a:off x="4387334" y="3617853"/>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1" name="Triangel 130">
            <a:extLst>
              <a:ext uri="{FF2B5EF4-FFF2-40B4-BE49-F238E27FC236}">
                <a16:creationId xmlns:a16="http://schemas.microsoft.com/office/drawing/2014/main" id="{116184B3-398A-2240-B8C7-C7A809E21B2F}"/>
              </a:ext>
            </a:extLst>
          </p:cNvPr>
          <p:cNvSpPr/>
          <p:nvPr/>
        </p:nvSpPr>
        <p:spPr>
          <a:xfrm rot="5400000">
            <a:off x="4387334" y="3938367"/>
            <a:ext cx="180033" cy="1552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3" name="Triangel 132">
            <a:extLst>
              <a:ext uri="{FF2B5EF4-FFF2-40B4-BE49-F238E27FC236}">
                <a16:creationId xmlns:a16="http://schemas.microsoft.com/office/drawing/2014/main" id="{86C28E39-1DDE-E54A-A4F3-B6B2B9267EBE}"/>
              </a:ext>
            </a:extLst>
          </p:cNvPr>
          <p:cNvSpPr/>
          <p:nvPr/>
        </p:nvSpPr>
        <p:spPr>
          <a:xfrm rot="5400000">
            <a:off x="8589511" y="2055039"/>
            <a:ext cx="180033" cy="1552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4" name="Triangel 133">
            <a:extLst>
              <a:ext uri="{FF2B5EF4-FFF2-40B4-BE49-F238E27FC236}">
                <a16:creationId xmlns:a16="http://schemas.microsoft.com/office/drawing/2014/main" id="{A6B4E87E-EFD2-BE42-9455-BBC4FA885D22}"/>
              </a:ext>
            </a:extLst>
          </p:cNvPr>
          <p:cNvSpPr/>
          <p:nvPr/>
        </p:nvSpPr>
        <p:spPr>
          <a:xfrm rot="5400000">
            <a:off x="8589511" y="2530869"/>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5" name="Triangel 134">
            <a:extLst>
              <a:ext uri="{FF2B5EF4-FFF2-40B4-BE49-F238E27FC236}">
                <a16:creationId xmlns:a16="http://schemas.microsoft.com/office/drawing/2014/main" id="{271A1FC3-25B3-A944-B5AE-2F056709549D}"/>
              </a:ext>
            </a:extLst>
          </p:cNvPr>
          <p:cNvSpPr/>
          <p:nvPr/>
        </p:nvSpPr>
        <p:spPr>
          <a:xfrm rot="5400000">
            <a:off x="8589511" y="2863575"/>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6" name="Triangel 135">
            <a:extLst>
              <a:ext uri="{FF2B5EF4-FFF2-40B4-BE49-F238E27FC236}">
                <a16:creationId xmlns:a16="http://schemas.microsoft.com/office/drawing/2014/main" id="{0E416B48-3261-2844-B6C4-BB6FEF01ADDF}"/>
              </a:ext>
            </a:extLst>
          </p:cNvPr>
          <p:cNvSpPr/>
          <p:nvPr/>
        </p:nvSpPr>
        <p:spPr>
          <a:xfrm rot="5400000">
            <a:off x="8589511" y="3196281"/>
            <a:ext cx="180033" cy="155201"/>
          </a:xfrm>
          <a:prstGeom prst="triangle">
            <a:avLst/>
          </a:prstGeom>
          <a:solidFill>
            <a:srgbClr val="377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7" name="Triangel 136">
            <a:extLst>
              <a:ext uri="{FF2B5EF4-FFF2-40B4-BE49-F238E27FC236}">
                <a16:creationId xmlns:a16="http://schemas.microsoft.com/office/drawing/2014/main" id="{7C0A42AD-B539-A541-97B2-00F0049439E1}"/>
              </a:ext>
            </a:extLst>
          </p:cNvPr>
          <p:cNvSpPr/>
          <p:nvPr/>
        </p:nvSpPr>
        <p:spPr>
          <a:xfrm rot="5400000">
            <a:off x="8589511" y="3528987"/>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8" name="Triangel 137">
            <a:extLst>
              <a:ext uri="{FF2B5EF4-FFF2-40B4-BE49-F238E27FC236}">
                <a16:creationId xmlns:a16="http://schemas.microsoft.com/office/drawing/2014/main" id="{A8A6238A-447C-7F48-BA42-3CC253DBABDB}"/>
              </a:ext>
            </a:extLst>
          </p:cNvPr>
          <p:cNvSpPr/>
          <p:nvPr/>
        </p:nvSpPr>
        <p:spPr>
          <a:xfrm rot="5400000">
            <a:off x="8589511" y="3861693"/>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9" name="Triangel 138">
            <a:extLst>
              <a:ext uri="{FF2B5EF4-FFF2-40B4-BE49-F238E27FC236}">
                <a16:creationId xmlns:a16="http://schemas.microsoft.com/office/drawing/2014/main" id="{157EA9EE-176E-3D45-90CF-8E2836DA23C6}"/>
              </a:ext>
            </a:extLst>
          </p:cNvPr>
          <p:cNvSpPr/>
          <p:nvPr/>
        </p:nvSpPr>
        <p:spPr>
          <a:xfrm rot="5400000">
            <a:off x="8589511" y="4194399"/>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0" name="Triangel 139">
            <a:extLst>
              <a:ext uri="{FF2B5EF4-FFF2-40B4-BE49-F238E27FC236}">
                <a16:creationId xmlns:a16="http://schemas.microsoft.com/office/drawing/2014/main" id="{03510D56-2408-E542-BC0B-863AE56FD99E}"/>
              </a:ext>
            </a:extLst>
          </p:cNvPr>
          <p:cNvSpPr/>
          <p:nvPr/>
        </p:nvSpPr>
        <p:spPr>
          <a:xfrm rot="5400000">
            <a:off x="8589511" y="4527106"/>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2" name="textruta 141">
            <a:extLst>
              <a:ext uri="{FF2B5EF4-FFF2-40B4-BE49-F238E27FC236}">
                <a16:creationId xmlns:a16="http://schemas.microsoft.com/office/drawing/2014/main" id="{33FF78C0-CEC2-F84B-88CA-D25A391703F0}"/>
              </a:ext>
            </a:extLst>
          </p:cNvPr>
          <p:cNvSpPr txBox="1"/>
          <p:nvPr/>
        </p:nvSpPr>
        <p:spPr>
          <a:xfrm>
            <a:off x="735363" y="5802597"/>
            <a:ext cx="5499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Norra</a:t>
            </a:r>
          </a:p>
        </p:txBody>
      </p:sp>
      <p:sp>
        <p:nvSpPr>
          <p:cNvPr id="143" name="Triangel 142">
            <a:extLst>
              <a:ext uri="{FF2B5EF4-FFF2-40B4-BE49-F238E27FC236}">
                <a16:creationId xmlns:a16="http://schemas.microsoft.com/office/drawing/2014/main" id="{A907F3C4-A16C-F842-BABA-E821048FE900}"/>
              </a:ext>
            </a:extLst>
          </p:cNvPr>
          <p:cNvSpPr/>
          <p:nvPr/>
        </p:nvSpPr>
        <p:spPr>
          <a:xfrm rot="5400000">
            <a:off x="604825" y="5867444"/>
            <a:ext cx="180033" cy="155201"/>
          </a:xfrm>
          <a:prstGeom prst="triangle">
            <a:avLst/>
          </a:prstGeom>
          <a:solidFill>
            <a:srgbClr val="26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5" name="textruta 144">
            <a:extLst>
              <a:ext uri="{FF2B5EF4-FFF2-40B4-BE49-F238E27FC236}">
                <a16:creationId xmlns:a16="http://schemas.microsoft.com/office/drawing/2014/main" id="{9A9A1E26-09F0-4B41-8E76-EDFFD5B3B6A8}"/>
              </a:ext>
            </a:extLst>
          </p:cNvPr>
          <p:cNvSpPr txBox="1"/>
          <p:nvPr/>
        </p:nvSpPr>
        <p:spPr>
          <a:xfrm>
            <a:off x="1521566" y="5802597"/>
            <a:ext cx="13902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Stockholm-Gotland</a:t>
            </a:r>
          </a:p>
        </p:txBody>
      </p:sp>
      <p:sp>
        <p:nvSpPr>
          <p:cNvPr id="146" name="Triangel 145">
            <a:extLst>
              <a:ext uri="{FF2B5EF4-FFF2-40B4-BE49-F238E27FC236}">
                <a16:creationId xmlns:a16="http://schemas.microsoft.com/office/drawing/2014/main" id="{AFCF30A0-EBD5-DE4E-B0D3-62408F9B0E72}"/>
              </a:ext>
            </a:extLst>
          </p:cNvPr>
          <p:cNvSpPr/>
          <p:nvPr/>
        </p:nvSpPr>
        <p:spPr>
          <a:xfrm rot="5400000">
            <a:off x="1391028" y="5867444"/>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8" name="textruta 147">
            <a:extLst>
              <a:ext uri="{FF2B5EF4-FFF2-40B4-BE49-F238E27FC236}">
                <a16:creationId xmlns:a16="http://schemas.microsoft.com/office/drawing/2014/main" id="{406F1288-F996-9F40-8CD6-40577FB3ADA1}"/>
              </a:ext>
            </a:extLst>
          </p:cNvPr>
          <p:cNvSpPr txBox="1"/>
          <p:nvPr/>
        </p:nvSpPr>
        <p:spPr>
          <a:xfrm>
            <a:off x="3170105" y="5802597"/>
            <a:ext cx="73026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Sydöstra</a:t>
            </a:r>
          </a:p>
        </p:txBody>
      </p:sp>
      <p:sp>
        <p:nvSpPr>
          <p:cNvPr id="149" name="Triangel 148">
            <a:extLst>
              <a:ext uri="{FF2B5EF4-FFF2-40B4-BE49-F238E27FC236}">
                <a16:creationId xmlns:a16="http://schemas.microsoft.com/office/drawing/2014/main" id="{E5F5BFA9-C476-4C4E-B639-42A3AAE7C3A1}"/>
              </a:ext>
            </a:extLst>
          </p:cNvPr>
          <p:cNvSpPr/>
          <p:nvPr/>
        </p:nvSpPr>
        <p:spPr>
          <a:xfrm rot="5400000">
            <a:off x="3039567" y="5867444"/>
            <a:ext cx="180033" cy="1552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1" name="textruta 150">
            <a:extLst>
              <a:ext uri="{FF2B5EF4-FFF2-40B4-BE49-F238E27FC236}">
                <a16:creationId xmlns:a16="http://schemas.microsoft.com/office/drawing/2014/main" id="{9817D101-9C6A-3445-970F-D74D74827C4C}"/>
              </a:ext>
            </a:extLst>
          </p:cNvPr>
          <p:cNvSpPr txBox="1"/>
          <p:nvPr/>
        </p:nvSpPr>
        <p:spPr>
          <a:xfrm>
            <a:off x="4136614" y="5802597"/>
            <a:ext cx="5499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Södra</a:t>
            </a:r>
          </a:p>
        </p:txBody>
      </p:sp>
      <p:sp>
        <p:nvSpPr>
          <p:cNvPr id="152" name="Triangel 151">
            <a:extLst>
              <a:ext uri="{FF2B5EF4-FFF2-40B4-BE49-F238E27FC236}">
                <a16:creationId xmlns:a16="http://schemas.microsoft.com/office/drawing/2014/main" id="{509A0551-C844-E74A-A7A6-ED94EEC549E1}"/>
              </a:ext>
            </a:extLst>
          </p:cNvPr>
          <p:cNvSpPr/>
          <p:nvPr/>
        </p:nvSpPr>
        <p:spPr>
          <a:xfrm rot="5400000">
            <a:off x="4006076" y="5867444"/>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4" name="textruta 153">
            <a:extLst>
              <a:ext uri="{FF2B5EF4-FFF2-40B4-BE49-F238E27FC236}">
                <a16:creationId xmlns:a16="http://schemas.microsoft.com/office/drawing/2014/main" id="{C526D860-E545-C145-8180-E560F6ACD9C0}"/>
              </a:ext>
            </a:extLst>
          </p:cNvPr>
          <p:cNvSpPr txBox="1"/>
          <p:nvPr/>
        </p:nvSpPr>
        <p:spPr>
          <a:xfrm>
            <a:off x="4939321" y="5802597"/>
            <a:ext cx="1056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Mellansverige</a:t>
            </a:r>
          </a:p>
        </p:txBody>
      </p:sp>
      <p:sp>
        <p:nvSpPr>
          <p:cNvPr id="155" name="Triangel 154">
            <a:extLst>
              <a:ext uri="{FF2B5EF4-FFF2-40B4-BE49-F238E27FC236}">
                <a16:creationId xmlns:a16="http://schemas.microsoft.com/office/drawing/2014/main" id="{AA7C548B-676B-6F47-943F-401F276F1C7A}"/>
              </a:ext>
            </a:extLst>
          </p:cNvPr>
          <p:cNvSpPr/>
          <p:nvPr/>
        </p:nvSpPr>
        <p:spPr>
          <a:xfrm rot="5400000">
            <a:off x="4808783" y="5867444"/>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7" name="textruta 156">
            <a:extLst>
              <a:ext uri="{FF2B5EF4-FFF2-40B4-BE49-F238E27FC236}">
                <a16:creationId xmlns:a16="http://schemas.microsoft.com/office/drawing/2014/main" id="{136E6D02-7ED0-0C49-82BB-869AAE445011}"/>
              </a:ext>
            </a:extLst>
          </p:cNvPr>
          <p:cNvSpPr txBox="1"/>
          <p:nvPr/>
        </p:nvSpPr>
        <p:spPr>
          <a:xfrm>
            <a:off x="6334358" y="5802597"/>
            <a:ext cx="58144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Västra</a:t>
            </a:r>
          </a:p>
        </p:txBody>
      </p:sp>
      <p:sp>
        <p:nvSpPr>
          <p:cNvPr id="158" name="Triangel 157">
            <a:extLst>
              <a:ext uri="{FF2B5EF4-FFF2-40B4-BE49-F238E27FC236}">
                <a16:creationId xmlns:a16="http://schemas.microsoft.com/office/drawing/2014/main" id="{54514DC2-08D0-A244-B746-CFCFF52A6170}"/>
              </a:ext>
            </a:extLst>
          </p:cNvPr>
          <p:cNvSpPr/>
          <p:nvPr/>
        </p:nvSpPr>
        <p:spPr>
          <a:xfrm rot="5400000">
            <a:off x="6203820" y="5867444"/>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9" name="textruta 158">
            <a:extLst>
              <a:ext uri="{FF2B5EF4-FFF2-40B4-BE49-F238E27FC236}">
                <a16:creationId xmlns:a16="http://schemas.microsoft.com/office/drawing/2014/main" id="{18811365-B1B2-E046-B02B-881916A7CB22}"/>
              </a:ext>
            </a:extLst>
          </p:cNvPr>
          <p:cNvSpPr txBox="1"/>
          <p:nvPr/>
        </p:nvSpPr>
        <p:spPr>
          <a:xfrm>
            <a:off x="7152043" y="5802597"/>
            <a:ext cx="153542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SKR/Vilande värdskap</a:t>
            </a:r>
          </a:p>
        </p:txBody>
      </p:sp>
      <p:sp>
        <p:nvSpPr>
          <p:cNvPr id="160" name="Triangel 159">
            <a:extLst>
              <a:ext uri="{FF2B5EF4-FFF2-40B4-BE49-F238E27FC236}">
                <a16:creationId xmlns:a16="http://schemas.microsoft.com/office/drawing/2014/main" id="{0ED24DC6-D29E-1944-9D19-85C5D5F69771}"/>
              </a:ext>
            </a:extLst>
          </p:cNvPr>
          <p:cNvSpPr/>
          <p:nvPr/>
        </p:nvSpPr>
        <p:spPr>
          <a:xfrm rot="5400000">
            <a:off x="7021505" y="5867444"/>
            <a:ext cx="180033" cy="15520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1" name="Rektangel 160">
            <a:extLst>
              <a:ext uri="{FF2B5EF4-FFF2-40B4-BE49-F238E27FC236}">
                <a16:creationId xmlns:a16="http://schemas.microsoft.com/office/drawing/2014/main" id="{E8AEC3F5-3015-EA41-B74D-9712DDF524E3}"/>
              </a:ext>
            </a:extLst>
          </p:cNvPr>
          <p:cNvSpPr/>
          <p:nvPr/>
        </p:nvSpPr>
        <p:spPr>
          <a:xfrm>
            <a:off x="515447" y="5533336"/>
            <a:ext cx="1149170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Regionala värdskap </a:t>
            </a:r>
          </a:p>
        </p:txBody>
      </p:sp>
      <p:sp>
        <p:nvSpPr>
          <p:cNvPr id="56" name="Rubrik 1">
            <a:extLst>
              <a:ext uri="{FF2B5EF4-FFF2-40B4-BE49-F238E27FC236}">
                <a16:creationId xmlns:a16="http://schemas.microsoft.com/office/drawing/2014/main" id="{3D8E41F0-3AF5-EB42-A676-80298D88C3D5}"/>
              </a:ext>
            </a:extLst>
          </p:cNvPr>
          <p:cNvSpPr txBox="1">
            <a:spLocks/>
          </p:cNvSpPr>
          <p:nvPr/>
        </p:nvSpPr>
        <p:spPr>
          <a:xfrm>
            <a:off x="552016" y="520453"/>
            <a:ext cx="10447196" cy="609793"/>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a:ln>
                  <a:noFill/>
                </a:ln>
                <a:solidFill>
                  <a:srgbClr val="377D7A"/>
                </a:solidFill>
                <a:effectLst/>
                <a:uLnTx/>
                <a:uFillTx/>
                <a:latin typeface="Calibri" panose="020F0502020204030204"/>
                <a:ea typeface="+mj-ea"/>
                <a:cs typeface="+mj-cs"/>
              </a:rPr>
              <a:t>Nationella programområden - kommunal representation</a:t>
            </a:r>
          </a:p>
        </p:txBody>
      </p:sp>
      <p:sp>
        <p:nvSpPr>
          <p:cNvPr id="51" name="Triangel 128">
            <a:extLst>
              <a:ext uri="{FF2B5EF4-FFF2-40B4-BE49-F238E27FC236}">
                <a16:creationId xmlns:a16="http://schemas.microsoft.com/office/drawing/2014/main" id="{CCB349D0-1659-F542-B389-672CF2F43EAC}"/>
              </a:ext>
            </a:extLst>
          </p:cNvPr>
          <p:cNvSpPr/>
          <p:nvPr/>
        </p:nvSpPr>
        <p:spPr>
          <a:xfrm rot="5400000">
            <a:off x="717009" y="4750825"/>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Triangel 128">
            <a:extLst>
              <a:ext uri="{FF2B5EF4-FFF2-40B4-BE49-F238E27FC236}">
                <a16:creationId xmlns:a16="http://schemas.microsoft.com/office/drawing/2014/main" id="{CCB349D0-1659-F542-B389-672CF2F43EAC}"/>
              </a:ext>
            </a:extLst>
          </p:cNvPr>
          <p:cNvSpPr/>
          <p:nvPr/>
        </p:nvSpPr>
        <p:spPr>
          <a:xfrm rot="5400000">
            <a:off x="4385120" y="4258881"/>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riangel 136">
            <a:extLst>
              <a:ext uri="{FF2B5EF4-FFF2-40B4-BE49-F238E27FC236}">
                <a16:creationId xmlns:a16="http://schemas.microsoft.com/office/drawing/2014/main" id="{7C0A42AD-B539-A541-97B2-00F0049439E1}"/>
              </a:ext>
            </a:extLst>
          </p:cNvPr>
          <p:cNvSpPr/>
          <p:nvPr/>
        </p:nvSpPr>
        <p:spPr>
          <a:xfrm rot="5400000">
            <a:off x="8586710" y="4859813"/>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ktangel 1">
            <a:extLst>
              <a:ext uri="{FF2B5EF4-FFF2-40B4-BE49-F238E27FC236}">
                <a16:creationId xmlns:a16="http://schemas.microsoft.com/office/drawing/2014/main" id="{3F24284C-99C7-4E2D-8BD8-8AFA8B1878C0}"/>
              </a:ext>
            </a:extLst>
          </p:cNvPr>
          <p:cNvSpPr/>
          <p:nvPr/>
        </p:nvSpPr>
        <p:spPr>
          <a:xfrm>
            <a:off x="623025" y="2253652"/>
            <a:ext cx="2547080" cy="3381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ktangel 53">
            <a:extLst>
              <a:ext uri="{FF2B5EF4-FFF2-40B4-BE49-F238E27FC236}">
                <a16:creationId xmlns:a16="http://schemas.microsoft.com/office/drawing/2014/main" id="{C706D9F1-7464-48D3-9E0B-29831E6ABD71}"/>
              </a:ext>
            </a:extLst>
          </p:cNvPr>
          <p:cNvSpPr/>
          <p:nvPr/>
        </p:nvSpPr>
        <p:spPr>
          <a:xfrm>
            <a:off x="4298688" y="1947648"/>
            <a:ext cx="2376819" cy="3060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ktangel 54">
            <a:extLst>
              <a:ext uri="{FF2B5EF4-FFF2-40B4-BE49-F238E27FC236}">
                <a16:creationId xmlns:a16="http://schemas.microsoft.com/office/drawing/2014/main" id="{3B2F3BAE-E389-413A-8589-B46BAD32362A}"/>
              </a:ext>
            </a:extLst>
          </p:cNvPr>
          <p:cNvSpPr/>
          <p:nvPr/>
        </p:nvSpPr>
        <p:spPr>
          <a:xfrm>
            <a:off x="4298688" y="4167415"/>
            <a:ext cx="2442394" cy="3726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ktangel 56">
            <a:extLst>
              <a:ext uri="{FF2B5EF4-FFF2-40B4-BE49-F238E27FC236}">
                <a16:creationId xmlns:a16="http://schemas.microsoft.com/office/drawing/2014/main" id="{A1E9013C-6B5B-4B88-97DE-87A7D4A40A1F}"/>
              </a:ext>
            </a:extLst>
          </p:cNvPr>
          <p:cNvSpPr/>
          <p:nvPr/>
        </p:nvSpPr>
        <p:spPr>
          <a:xfrm>
            <a:off x="8488328" y="3747909"/>
            <a:ext cx="2733743" cy="3885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ktangel 57">
            <a:extLst>
              <a:ext uri="{FF2B5EF4-FFF2-40B4-BE49-F238E27FC236}">
                <a16:creationId xmlns:a16="http://schemas.microsoft.com/office/drawing/2014/main" id="{918E0861-330A-4D3F-9F94-0F062B3B30A4}"/>
              </a:ext>
            </a:extLst>
          </p:cNvPr>
          <p:cNvSpPr/>
          <p:nvPr/>
        </p:nvSpPr>
        <p:spPr>
          <a:xfrm>
            <a:off x="8473807" y="1930642"/>
            <a:ext cx="2816435" cy="5437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ktangel 58">
            <a:extLst>
              <a:ext uri="{FF2B5EF4-FFF2-40B4-BE49-F238E27FC236}">
                <a16:creationId xmlns:a16="http://schemas.microsoft.com/office/drawing/2014/main" id="{7B1B8423-6124-4DDC-90D7-34549C7CB9ED}"/>
              </a:ext>
            </a:extLst>
          </p:cNvPr>
          <p:cNvSpPr/>
          <p:nvPr/>
        </p:nvSpPr>
        <p:spPr>
          <a:xfrm>
            <a:off x="8452131" y="4764888"/>
            <a:ext cx="2769939" cy="348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73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animBg="1"/>
      <p:bldP spid="55" grpId="0" animBg="1"/>
      <p:bldP spid="57" grpId="0" animBg="1"/>
      <p:bldP spid="58" grpId="0"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CCDC25-A7A1-78D7-F87E-12A284A59783}"/>
              </a:ext>
            </a:extLst>
          </p:cNvPr>
          <p:cNvSpPr>
            <a:spLocks noGrp="1"/>
          </p:cNvSpPr>
          <p:nvPr>
            <p:ph type="title" idx="4294967295"/>
          </p:nvPr>
        </p:nvSpPr>
        <p:spPr>
          <a:xfrm>
            <a:off x="0" y="365125"/>
            <a:ext cx="9766300" cy="1325563"/>
          </a:xfrm>
        </p:spPr>
        <p:txBody>
          <a:bodyPr/>
          <a:lstStyle/>
          <a:p>
            <a:r>
              <a:rPr lang="en-US" b="1"/>
              <a:t>	</a:t>
            </a:r>
            <a:r>
              <a:rPr lang="en-US" b="1" err="1"/>
              <a:t>Sörmlands</a:t>
            </a:r>
            <a:r>
              <a:rPr lang="en-US" b="1"/>
              <a:t> </a:t>
            </a:r>
            <a:r>
              <a:rPr lang="en-US" b="1" err="1"/>
              <a:t>samverkansstruktur</a:t>
            </a:r>
            <a:endParaRPr lang="en-US" b="1"/>
          </a:p>
        </p:txBody>
      </p:sp>
      <p:pic>
        <p:nvPicPr>
          <p:cNvPr id="4" name="Bildobjekt 3">
            <a:extLst>
              <a:ext uri="{FF2B5EF4-FFF2-40B4-BE49-F238E27FC236}">
                <a16:creationId xmlns:a16="http://schemas.microsoft.com/office/drawing/2014/main" id="{1DC92B4E-B87B-5813-7BC3-CCB3B0D88B05}"/>
              </a:ext>
            </a:extLst>
          </p:cNvPr>
          <p:cNvPicPr>
            <a:picLocks noChangeAspect="1"/>
          </p:cNvPicPr>
          <p:nvPr/>
        </p:nvPicPr>
        <p:blipFill>
          <a:blip r:embed="rId3"/>
          <a:stretch>
            <a:fillRect/>
          </a:stretch>
        </p:blipFill>
        <p:spPr>
          <a:xfrm>
            <a:off x="1588463" y="1455555"/>
            <a:ext cx="5883908" cy="4765966"/>
          </a:xfrm>
          <a:prstGeom prst="rect">
            <a:avLst/>
          </a:prstGeom>
          <a:noFill/>
        </p:spPr>
      </p:pic>
      <p:sp>
        <p:nvSpPr>
          <p:cNvPr id="2" name="Oval 1">
            <a:extLst>
              <a:ext uri="{FF2B5EF4-FFF2-40B4-BE49-F238E27FC236}">
                <a16:creationId xmlns:a16="http://schemas.microsoft.com/office/drawing/2014/main" id="{FAC8FD2B-2FD1-2AFD-FA16-DF474E312E2E}"/>
              </a:ext>
            </a:extLst>
          </p:cNvPr>
          <p:cNvSpPr>
            <a:spLocks noGrp="1" noRot="1" noMove="1" noResize="1" noEditPoints="1" noAdjustHandles="1" noChangeArrowheads="1" noChangeShapeType="1"/>
          </p:cNvSpPr>
          <p:nvPr/>
        </p:nvSpPr>
        <p:spPr>
          <a:xfrm>
            <a:off x="8366342" y="1920657"/>
            <a:ext cx="2432136" cy="12734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LPO Barn </a:t>
            </a:r>
            <a:r>
              <a:rPr lang="en-US" err="1">
                <a:cs typeface="Calibri"/>
              </a:rPr>
              <a:t>och</a:t>
            </a:r>
            <a:r>
              <a:rPr lang="en-US">
                <a:cs typeface="Calibri"/>
              </a:rPr>
              <a:t> </a:t>
            </a:r>
            <a:r>
              <a:rPr lang="en-US" err="1">
                <a:cs typeface="Calibri"/>
              </a:rPr>
              <a:t>ungas</a:t>
            </a:r>
            <a:r>
              <a:rPr lang="en-US">
                <a:cs typeface="Calibri"/>
              </a:rPr>
              <a:t> (</a:t>
            </a:r>
            <a:r>
              <a:rPr lang="en-US" err="1">
                <a:cs typeface="Calibri"/>
              </a:rPr>
              <a:t>ungdomars</a:t>
            </a:r>
            <a:r>
              <a:rPr lang="en-US">
                <a:cs typeface="Calibri"/>
              </a:rPr>
              <a:t>) </a:t>
            </a:r>
            <a:r>
              <a:rPr lang="en-US" err="1">
                <a:cs typeface="Calibri"/>
              </a:rPr>
              <a:t>hälsa</a:t>
            </a:r>
          </a:p>
        </p:txBody>
      </p:sp>
      <p:sp>
        <p:nvSpPr>
          <p:cNvPr id="3" name="Oval 2">
            <a:extLst>
              <a:ext uri="{FF2B5EF4-FFF2-40B4-BE49-F238E27FC236}">
                <a16:creationId xmlns:a16="http://schemas.microsoft.com/office/drawing/2014/main" id="{4C20890A-4DD8-05E3-1DB0-D9821DAD43E6}"/>
              </a:ext>
            </a:extLst>
          </p:cNvPr>
          <p:cNvSpPr/>
          <p:nvPr/>
        </p:nvSpPr>
        <p:spPr>
          <a:xfrm>
            <a:off x="8575108" y="3434218"/>
            <a:ext cx="2432136" cy="12734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LPO </a:t>
            </a:r>
            <a:r>
              <a:rPr lang="en-US" err="1">
                <a:cs typeface="Calibri"/>
              </a:rPr>
              <a:t>Psykisk</a:t>
            </a:r>
            <a:r>
              <a:rPr lang="en-US">
                <a:cs typeface="Calibri"/>
              </a:rPr>
              <a:t> </a:t>
            </a:r>
            <a:r>
              <a:rPr lang="en-US" err="1">
                <a:cs typeface="Calibri"/>
              </a:rPr>
              <a:t>hälsa</a:t>
            </a:r>
          </a:p>
        </p:txBody>
      </p:sp>
      <p:cxnSp>
        <p:nvCxnSpPr>
          <p:cNvPr id="5" name="Straight Arrow Connector 4">
            <a:extLst>
              <a:ext uri="{FF2B5EF4-FFF2-40B4-BE49-F238E27FC236}">
                <a16:creationId xmlns:a16="http://schemas.microsoft.com/office/drawing/2014/main" id="{E36A9A14-51C4-9F1D-1B7C-B3CEA70F8BA4}"/>
              </a:ext>
            </a:extLst>
          </p:cNvPr>
          <p:cNvCxnSpPr/>
          <p:nvPr/>
        </p:nvCxnSpPr>
        <p:spPr>
          <a:xfrm>
            <a:off x="4845486" y="3806869"/>
            <a:ext cx="3628372" cy="4029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649E84B-BB34-2AC3-EEEC-24441B96307E}"/>
              </a:ext>
            </a:extLst>
          </p:cNvPr>
          <p:cNvSpPr/>
          <p:nvPr/>
        </p:nvSpPr>
        <p:spPr>
          <a:xfrm>
            <a:off x="6933877" y="4514415"/>
            <a:ext cx="2734060" cy="12734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LPO </a:t>
            </a:r>
            <a:r>
              <a:rPr lang="en-US" err="1">
                <a:cs typeface="Calibri"/>
              </a:rPr>
              <a:t>Äldres</a:t>
            </a:r>
            <a:r>
              <a:rPr lang="en-US">
                <a:cs typeface="Calibri"/>
              </a:rPr>
              <a:t> </a:t>
            </a:r>
            <a:r>
              <a:rPr lang="en-US" err="1">
                <a:cs typeface="Calibri"/>
              </a:rPr>
              <a:t>hälsa</a:t>
            </a:r>
            <a:r>
              <a:rPr lang="en-US">
                <a:cs typeface="Calibri"/>
              </a:rPr>
              <a:t> </a:t>
            </a:r>
            <a:r>
              <a:rPr lang="en-US" err="1">
                <a:cs typeface="Calibri"/>
              </a:rPr>
              <a:t>och</a:t>
            </a:r>
            <a:r>
              <a:rPr lang="en-US">
                <a:cs typeface="Calibri"/>
              </a:rPr>
              <a:t> </a:t>
            </a:r>
            <a:r>
              <a:rPr lang="en-US" err="1">
                <a:cs typeface="Calibri"/>
              </a:rPr>
              <a:t>palliativ</a:t>
            </a:r>
            <a:r>
              <a:rPr lang="en-US">
                <a:cs typeface="Calibri"/>
              </a:rPr>
              <a:t> </a:t>
            </a:r>
            <a:r>
              <a:rPr lang="en-US" err="1">
                <a:cs typeface="Calibri"/>
              </a:rPr>
              <a:t>vård</a:t>
            </a:r>
          </a:p>
        </p:txBody>
      </p:sp>
      <p:cxnSp>
        <p:nvCxnSpPr>
          <p:cNvPr id="8" name="Straight Arrow Connector 7">
            <a:extLst>
              <a:ext uri="{FF2B5EF4-FFF2-40B4-BE49-F238E27FC236}">
                <a16:creationId xmlns:a16="http://schemas.microsoft.com/office/drawing/2014/main" id="{8BCE31AF-4CD0-0413-D5B9-DF3F69E5161B}"/>
              </a:ext>
            </a:extLst>
          </p:cNvPr>
          <p:cNvCxnSpPr>
            <a:cxnSpLocks/>
          </p:cNvCxnSpPr>
          <p:nvPr/>
        </p:nvCxnSpPr>
        <p:spPr>
          <a:xfrm flipV="1">
            <a:off x="5883814" y="2882104"/>
            <a:ext cx="2453275" cy="9768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B51B98B-7070-07E6-21D6-0604DDA65EE7}"/>
              </a:ext>
            </a:extLst>
          </p:cNvPr>
          <p:cNvCxnSpPr>
            <a:cxnSpLocks/>
          </p:cNvCxnSpPr>
          <p:nvPr/>
        </p:nvCxnSpPr>
        <p:spPr>
          <a:xfrm>
            <a:off x="3394056" y="3903630"/>
            <a:ext cx="3531611" cy="9109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53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1966-E364-CC21-0F0F-4383A76B71DC}"/>
              </a:ext>
            </a:extLst>
          </p:cNvPr>
          <p:cNvSpPr>
            <a:spLocks noGrp="1"/>
          </p:cNvSpPr>
          <p:nvPr>
            <p:ph type="title"/>
          </p:nvPr>
        </p:nvSpPr>
        <p:spPr>
          <a:xfrm>
            <a:off x="964386" y="125622"/>
            <a:ext cx="9765890" cy="1033290"/>
          </a:xfrm>
        </p:spPr>
        <p:txBody>
          <a:bodyPr/>
          <a:lstStyle/>
          <a:p>
            <a:r>
              <a:rPr lang="en-US" b="1" err="1">
                <a:latin typeface="Century Gothic"/>
              </a:rPr>
              <a:t>Kunskapsstöd</a:t>
            </a:r>
            <a:r>
              <a:rPr lang="en-US" b="1">
                <a:latin typeface="Century Gothic"/>
              </a:rPr>
              <a:t> </a:t>
            </a:r>
            <a:endParaRPr lang="en-US" b="1"/>
          </a:p>
        </p:txBody>
      </p:sp>
      <p:sp>
        <p:nvSpPr>
          <p:cNvPr id="3" name="Content Placeholder 2">
            <a:extLst>
              <a:ext uri="{FF2B5EF4-FFF2-40B4-BE49-F238E27FC236}">
                <a16:creationId xmlns:a16="http://schemas.microsoft.com/office/drawing/2014/main" id="{DAAA8722-A4FC-B5A1-8023-FA0637D0306E}"/>
              </a:ext>
            </a:extLst>
          </p:cNvPr>
          <p:cNvSpPr>
            <a:spLocks noGrp="1"/>
          </p:cNvSpPr>
          <p:nvPr>
            <p:ph idx="1"/>
          </p:nvPr>
        </p:nvSpPr>
        <p:spPr>
          <a:xfrm>
            <a:off x="964386" y="1043553"/>
            <a:ext cx="10515600" cy="5090911"/>
          </a:xfrm>
        </p:spPr>
        <p:txBody>
          <a:bodyPr vert="horz" lIns="91440" tIns="45720" rIns="91440" bIns="45720" rtlCol="0" anchor="t">
            <a:normAutofit/>
          </a:bodyPr>
          <a:lstStyle/>
          <a:p>
            <a:r>
              <a:rPr lang="en-US" sz="1800" b="1" dirty="0" err="1">
                <a:latin typeface="Franklin Gothic Book"/>
                <a:ea typeface="Cambria"/>
              </a:rPr>
              <a:t>Nationellt</a:t>
            </a:r>
            <a:r>
              <a:rPr lang="en-US" sz="1800" b="1" dirty="0">
                <a:latin typeface="Franklin Gothic Book"/>
                <a:ea typeface="Cambria"/>
              </a:rPr>
              <a:t> </a:t>
            </a:r>
            <a:r>
              <a:rPr lang="en-US" sz="1800" b="1" dirty="0" err="1">
                <a:latin typeface="Franklin Gothic Book"/>
                <a:ea typeface="Cambria"/>
              </a:rPr>
              <a:t>kliniskt</a:t>
            </a:r>
            <a:r>
              <a:rPr lang="en-US" sz="1800" b="1" dirty="0">
                <a:latin typeface="Franklin Gothic Book"/>
                <a:ea typeface="Cambria"/>
              </a:rPr>
              <a:t> </a:t>
            </a:r>
            <a:r>
              <a:rPr lang="en-US" sz="1800" b="1" dirty="0" err="1">
                <a:latin typeface="Franklin Gothic Book"/>
                <a:ea typeface="Cambria"/>
              </a:rPr>
              <a:t>kunskapsstöd</a:t>
            </a:r>
            <a:r>
              <a:rPr lang="en-US" sz="1800" b="1" dirty="0">
                <a:latin typeface="Franklin Gothic Book"/>
                <a:ea typeface="Cambria"/>
              </a:rPr>
              <a:t> (NKK)</a:t>
            </a:r>
            <a:endParaRPr lang="en-US" sz="1800" b="1" dirty="0"/>
          </a:p>
          <a:p>
            <a:pPr marL="0" indent="0">
              <a:buNone/>
            </a:pPr>
            <a:r>
              <a:rPr lang="en-US" sz="1600" dirty="0">
                <a:latin typeface="Franklin Gothic Book"/>
                <a:ea typeface="Cambria"/>
              </a:rPr>
              <a:t>NKK </a:t>
            </a:r>
            <a:r>
              <a:rPr lang="en-US" sz="1600" dirty="0" err="1">
                <a:latin typeface="Franklin Gothic Book"/>
                <a:ea typeface="Cambria"/>
              </a:rPr>
              <a:t>är</a:t>
            </a:r>
            <a:r>
              <a:rPr lang="en-US" sz="1600" dirty="0">
                <a:latin typeface="Franklin Gothic Book"/>
                <a:ea typeface="Cambria"/>
              </a:rPr>
              <a:t> </a:t>
            </a:r>
            <a:r>
              <a:rPr lang="en-US" sz="1600" dirty="0" err="1">
                <a:latin typeface="Franklin Gothic Book"/>
                <a:ea typeface="Cambria"/>
              </a:rPr>
              <a:t>regionernas</a:t>
            </a:r>
            <a:r>
              <a:rPr lang="en-US" sz="1600" dirty="0">
                <a:latin typeface="Franklin Gothic Book"/>
                <a:ea typeface="Cambria"/>
              </a:rPr>
              <a:t> </a:t>
            </a:r>
            <a:r>
              <a:rPr lang="en-US" sz="1600" dirty="0" err="1">
                <a:latin typeface="Franklin Gothic Book"/>
                <a:ea typeface="Cambria"/>
              </a:rPr>
              <a:t>gemensamma</a:t>
            </a:r>
            <a:r>
              <a:rPr lang="en-US" sz="1600" dirty="0">
                <a:latin typeface="Franklin Gothic Book"/>
                <a:ea typeface="Cambria"/>
              </a:rPr>
              <a:t> </a:t>
            </a:r>
            <a:r>
              <a:rPr lang="en-US" sz="1600" dirty="0" err="1">
                <a:latin typeface="Franklin Gothic Book"/>
                <a:ea typeface="Cambria"/>
              </a:rPr>
              <a:t>infrastruktur</a:t>
            </a:r>
            <a:r>
              <a:rPr lang="en-US" sz="1600" dirty="0">
                <a:latin typeface="Franklin Gothic Book"/>
                <a:ea typeface="Cambria"/>
              </a:rPr>
              <a:t> för </a:t>
            </a:r>
            <a:r>
              <a:rPr lang="en-US" sz="1600" dirty="0" err="1">
                <a:latin typeface="Franklin Gothic Book"/>
                <a:ea typeface="Cambria"/>
              </a:rPr>
              <a:t>att</a:t>
            </a:r>
            <a:r>
              <a:rPr lang="en-US" sz="1600" dirty="0">
                <a:latin typeface="Franklin Gothic Book"/>
                <a:ea typeface="Cambria"/>
              </a:rPr>
              <a:t> ta </a:t>
            </a:r>
            <a:r>
              <a:rPr lang="en-US" sz="1600" dirty="0" err="1">
                <a:latin typeface="Franklin Gothic Book"/>
                <a:ea typeface="Cambria"/>
              </a:rPr>
              <a:t>fram</a:t>
            </a:r>
            <a:r>
              <a:rPr lang="en-US" sz="1600" dirty="0">
                <a:latin typeface="Franklin Gothic Book"/>
                <a:ea typeface="Cambria"/>
              </a:rPr>
              <a:t> och </a:t>
            </a:r>
            <a:r>
              <a:rPr lang="en-US" sz="1600" dirty="0" err="1">
                <a:latin typeface="Franklin Gothic Book"/>
                <a:ea typeface="Cambria"/>
              </a:rPr>
              <a:t>tillgängliggöra</a:t>
            </a:r>
            <a:r>
              <a:rPr lang="en-US" sz="1600" dirty="0">
                <a:latin typeface="Franklin Gothic Book"/>
                <a:ea typeface="Cambria"/>
              </a:rPr>
              <a:t> </a:t>
            </a:r>
            <a:r>
              <a:rPr lang="en-US" sz="1600" dirty="0" err="1">
                <a:latin typeface="Franklin Gothic Book"/>
                <a:ea typeface="Cambria"/>
              </a:rPr>
              <a:t>kunskapsstöd</a:t>
            </a:r>
            <a:r>
              <a:rPr lang="en-US" sz="1600" dirty="0">
                <a:latin typeface="Franklin Gothic Book"/>
                <a:ea typeface="Cambria"/>
              </a:rPr>
              <a:t> för </a:t>
            </a:r>
            <a:r>
              <a:rPr lang="en-US" sz="1600" dirty="0" err="1">
                <a:latin typeface="Franklin Gothic Book"/>
                <a:ea typeface="Cambria"/>
              </a:rPr>
              <a:t>utredning</a:t>
            </a:r>
            <a:r>
              <a:rPr lang="en-US" sz="1600" dirty="0">
                <a:latin typeface="Franklin Gothic Book"/>
                <a:ea typeface="Cambria"/>
              </a:rPr>
              <a:t>, </a:t>
            </a:r>
            <a:r>
              <a:rPr lang="en-US" sz="1600" dirty="0" err="1">
                <a:latin typeface="Franklin Gothic Book"/>
                <a:ea typeface="Cambria"/>
              </a:rPr>
              <a:t>behandling</a:t>
            </a:r>
            <a:r>
              <a:rPr lang="en-US" sz="1600" dirty="0">
                <a:latin typeface="Franklin Gothic Book"/>
                <a:ea typeface="Cambria"/>
              </a:rPr>
              <a:t> och </a:t>
            </a:r>
            <a:r>
              <a:rPr lang="en-US" sz="1600" dirty="0" err="1">
                <a:latin typeface="Franklin Gothic Book"/>
                <a:ea typeface="Cambria"/>
              </a:rPr>
              <a:t>uppföljning</a:t>
            </a:r>
            <a:r>
              <a:rPr lang="en-US" sz="1600" dirty="0">
                <a:latin typeface="Franklin Gothic Book"/>
                <a:ea typeface="Cambria"/>
              </a:rPr>
              <a:t> I </a:t>
            </a:r>
            <a:r>
              <a:rPr lang="en-US" sz="1600" dirty="0" err="1">
                <a:latin typeface="Franklin Gothic Book"/>
                <a:ea typeface="Cambria"/>
              </a:rPr>
              <a:t>olika</a:t>
            </a:r>
            <a:r>
              <a:rPr lang="en-US" sz="1600" dirty="0">
                <a:latin typeface="Franklin Gothic Book"/>
                <a:ea typeface="Cambria"/>
              </a:rPr>
              <a:t> </a:t>
            </a:r>
            <a:r>
              <a:rPr lang="en-US" sz="1600" dirty="0" err="1">
                <a:latin typeface="Franklin Gothic Book"/>
                <a:ea typeface="Cambria"/>
              </a:rPr>
              <a:t>vårdsituationer</a:t>
            </a:r>
            <a:r>
              <a:rPr lang="en-US" sz="1600" dirty="0">
                <a:latin typeface="Franklin Gothic Book"/>
                <a:ea typeface="Cambria"/>
              </a:rPr>
              <a:t>. </a:t>
            </a:r>
            <a:r>
              <a:rPr lang="en-US" sz="1600" dirty="0" err="1">
                <a:latin typeface="Franklin Gothic Book"/>
                <a:ea typeface="Cambria"/>
              </a:rPr>
              <a:t>Förutom</a:t>
            </a:r>
            <a:r>
              <a:rPr lang="en-US" sz="1600" dirty="0">
                <a:latin typeface="Franklin Gothic Book"/>
                <a:ea typeface="Cambria"/>
              </a:rPr>
              <a:t> </a:t>
            </a:r>
            <a:r>
              <a:rPr lang="en-US" sz="1600" dirty="0" err="1">
                <a:latin typeface="Franklin Gothic Book"/>
                <a:ea typeface="Cambria"/>
              </a:rPr>
              <a:t>Vårdförlopp</a:t>
            </a:r>
            <a:r>
              <a:rPr lang="en-US" sz="1600" dirty="0">
                <a:latin typeface="Franklin Gothic Book"/>
                <a:ea typeface="Cambria"/>
              </a:rPr>
              <a:t> </a:t>
            </a:r>
            <a:r>
              <a:rPr lang="en-US" sz="1600" dirty="0" err="1">
                <a:latin typeface="Franklin Gothic Book"/>
                <a:ea typeface="Cambria"/>
              </a:rPr>
              <a:t>publiceras</a:t>
            </a:r>
            <a:r>
              <a:rPr lang="en-US" sz="1600" dirty="0">
                <a:latin typeface="Franklin Gothic Book"/>
                <a:ea typeface="Cambria"/>
              </a:rPr>
              <a:t> </a:t>
            </a:r>
            <a:r>
              <a:rPr lang="en-US" sz="1600" dirty="0" err="1">
                <a:latin typeface="Franklin Gothic Book"/>
                <a:ea typeface="Cambria"/>
              </a:rPr>
              <a:t>här</a:t>
            </a:r>
            <a:r>
              <a:rPr lang="en-US" sz="1600" dirty="0">
                <a:latin typeface="Franklin Gothic Book"/>
                <a:ea typeface="Cambria"/>
              </a:rPr>
              <a:t> </a:t>
            </a:r>
            <a:r>
              <a:rPr lang="en-US" sz="1600" dirty="0" err="1">
                <a:latin typeface="Franklin Gothic Book"/>
                <a:ea typeface="Cambria"/>
              </a:rPr>
              <a:t>aktuella</a:t>
            </a:r>
            <a:r>
              <a:rPr lang="en-US" sz="1600" dirty="0">
                <a:latin typeface="Franklin Gothic Book"/>
                <a:ea typeface="Cambria"/>
              </a:rPr>
              <a:t> </a:t>
            </a:r>
            <a:r>
              <a:rPr lang="en-US" sz="1600" dirty="0" err="1">
                <a:latin typeface="Franklin Gothic Book"/>
                <a:ea typeface="Cambria"/>
              </a:rPr>
              <a:t>Vårdprogram</a:t>
            </a:r>
            <a:r>
              <a:rPr lang="en-US" sz="1600" dirty="0">
                <a:latin typeface="Franklin Gothic Book"/>
                <a:ea typeface="Cambria"/>
              </a:rPr>
              <a:t>, </a:t>
            </a:r>
            <a:r>
              <a:rPr lang="en-US" sz="1600" dirty="0" err="1">
                <a:latin typeface="Franklin Gothic Book"/>
                <a:ea typeface="Cambria"/>
              </a:rPr>
              <a:t>Kliniska</a:t>
            </a:r>
            <a:r>
              <a:rPr lang="en-US" sz="1600" dirty="0">
                <a:latin typeface="Franklin Gothic Book"/>
                <a:ea typeface="Cambria"/>
              </a:rPr>
              <a:t> </a:t>
            </a:r>
            <a:r>
              <a:rPr lang="en-US" sz="1600" dirty="0" err="1">
                <a:latin typeface="Franklin Gothic Book"/>
                <a:ea typeface="Cambria"/>
              </a:rPr>
              <a:t>kunskapsstöd</a:t>
            </a:r>
            <a:r>
              <a:rPr lang="en-US" sz="1600" dirty="0">
                <a:latin typeface="Franklin Gothic Book"/>
                <a:ea typeface="Cambria"/>
              </a:rPr>
              <a:t> </a:t>
            </a:r>
            <a:r>
              <a:rPr lang="en-US" sz="1600" dirty="0" err="1">
                <a:latin typeface="Franklin Gothic Book"/>
                <a:ea typeface="Cambria"/>
              </a:rPr>
              <a:t>samt</a:t>
            </a:r>
            <a:r>
              <a:rPr lang="en-US" sz="1600" dirty="0">
                <a:latin typeface="Franklin Gothic Book"/>
                <a:ea typeface="Cambria"/>
              </a:rPr>
              <a:t> </a:t>
            </a:r>
            <a:r>
              <a:rPr lang="en-US" sz="1600" dirty="0" err="1">
                <a:latin typeface="Franklin Gothic Book"/>
                <a:ea typeface="Cambria"/>
              </a:rPr>
              <a:t>Vårdriktlinjer</a:t>
            </a:r>
            <a:r>
              <a:rPr lang="en-US" sz="1600" dirty="0">
                <a:latin typeface="Franklin Gothic Book"/>
                <a:ea typeface="Cambria"/>
              </a:rPr>
              <a:t>.</a:t>
            </a:r>
            <a:endParaRPr lang="en-US" sz="1600" dirty="0"/>
          </a:p>
          <a:p>
            <a:pPr marL="0" indent="0">
              <a:buNone/>
            </a:pPr>
            <a:r>
              <a:rPr lang="en-US" sz="1600" dirty="0" err="1">
                <a:latin typeface="Franklin Gothic Book"/>
                <a:ea typeface="Cambria"/>
                <a:hlinkClick r:id="rId3"/>
              </a:rPr>
              <a:t>Kunskapsstöd</a:t>
            </a:r>
            <a:r>
              <a:rPr lang="en-US" sz="1600" dirty="0">
                <a:latin typeface="Franklin Gothic Book"/>
                <a:ea typeface="Cambria"/>
                <a:hlinkClick r:id="rId3"/>
              </a:rPr>
              <a:t> - </a:t>
            </a:r>
            <a:r>
              <a:rPr lang="en-US" sz="1600" dirty="0" err="1">
                <a:latin typeface="Franklin Gothic Book"/>
                <a:ea typeface="Cambria"/>
                <a:hlinkClick r:id="rId3"/>
              </a:rPr>
              <a:t>Nationellt</a:t>
            </a:r>
            <a:r>
              <a:rPr lang="en-US" sz="1600" dirty="0">
                <a:latin typeface="Franklin Gothic Book"/>
                <a:ea typeface="Cambria"/>
                <a:hlinkClick r:id="rId3"/>
              </a:rPr>
              <a:t> </a:t>
            </a:r>
            <a:r>
              <a:rPr lang="en-US" sz="1600" dirty="0" err="1">
                <a:latin typeface="Franklin Gothic Book"/>
                <a:ea typeface="Cambria"/>
                <a:hlinkClick r:id="rId3"/>
              </a:rPr>
              <a:t>kliniskt</a:t>
            </a:r>
            <a:r>
              <a:rPr lang="en-US" sz="1600" dirty="0">
                <a:latin typeface="Franklin Gothic Book"/>
                <a:ea typeface="Cambria"/>
                <a:hlinkClick r:id="rId3"/>
              </a:rPr>
              <a:t> </a:t>
            </a:r>
            <a:r>
              <a:rPr lang="en-US" sz="1600" dirty="0" err="1">
                <a:latin typeface="Franklin Gothic Book"/>
                <a:ea typeface="Cambria"/>
                <a:hlinkClick r:id="rId3"/>
              </a:rPr>
              <a:t>kunskapsstöd</a:t>
            </a:r>
            <a:r>
              <a:rPr lang="en-US" sz="1600" dirty="0">
                <a:latin typeface="Franklin Gothic Book"/>
                <a:ea typeface="Cambria"/>
                <a:hlinkClick r:id="rId3"/>
              </a:rPr>
              <a:t> (nationelltklinisktkunskapsstod.se)</a:t>
            </a:r>
            <a:endParaRPr lang="en-US" sz="1600" b="1" dirty="0">
              <a:latin typeface="Franklin Gothic Book"/>
              <a:ea typeface="Cambria"/>
            </a:endParaRPr>
          </a:p>
          <a:p>
            <a:r>
              <a:rPr lang="en-US" sz="1800" b="1" dirty="0" err="1">
                <a:latin typeface="Franklin Gothic Book"/>
                <a:ea typeface="Cambria"/>
              </a:rPr>
              <a:t>Vårdförlopp</a:t>
            </a:r>
            <a:r>
              <a:rPr lang="en-US" sz="1800" b="1" dirty="0">
                <a:latin typeface="Franklin Gothic Book"/>
                <a:ea typeface="Cambria"/>
              </a:rPr>
              <a:t> (VF)</a:t>
            </a:r>
            <a:endParaRPr lang="en-US" sz="1800" b="1" dirty="0"/>
          </a:p>
          <a:p>
            <a:pPr marL="0" indent="0">
              <a:buNone/>
            </a:pPr>
            <a:r>
              <a:rPr lang="sv-SE" sz="1600" dirty="0">
                <a:solidFill>
                  <a:srgbClr val="333333"/>
                </a:solidFill>
                <a:latin typeface="Franklin Gothic Book"/>
                <a:ea typeface="Cambria"/>
                <a:cs typeface="Calibri"/>
              </a:rPr>
              <a:t>Vårdförloppen omfattar större delar av en vårdkedja: tidig upptäckt, utredning, behandling, uppföljning och rehabilitering. De ska kunna startas oavsett var i vårdkedjan patienten befinner sig. </a:t>
            </a:r>
            <a:endParaRPr lang="en-US" sz="1600" dirty="0"/>
          </a:p>
          <a:p>
            <a:pPr marL="0" indent="0">
              <a:buNone/>
            </a:pPr>
            <a:r>
              <a:rPr lang="en-US" sz="1600" dirty="0" err="1">
                <a:latin typeface="Franklin Gothic Book"/>
                <a:ea typeface="Cambria"/>
              </a:rPr>
              <a:t>Att</a:t>
            </a:r>
            <a:r>
              <a:rPr lang="en-US" sz="1600" dirty="0">
                <a:latin typeface="Franklin Gothic Book"/>
                <a:ea typeface="Cambria"/>
              </a:rPr>
              <a:t> </a:t>
            </a:r>
            <a:r>
              <a:rPr lang="en-US" sz="1600" dirty="0" err="1">
                <a:latin typeface="Franklin Gothic Book"/>
                <a:ea typeface="Cambria"/>
              </a:rPr>
              <a:t>utveckla</a:t>
            </a:r>
            <a:r>
              <a:rPr lang="en-US" sz="1600" dirty="0">
                <a:latin typeface="Franklin Gothic Book"/>
                <a:ea typeface="Cambria"/>
              </a:rPr>
              <a:t> </a:t>
            </a:r>
            <a:r>
              <a:rPr lang="en-US" sz="1600" dirty="0" err="1">
                <a:latin typeface="Franklin Gothic Book"/>
                <a:ea typeface="Cambria"/>
              </a:rPr>
              <a:t>Vårdförlopp</a:t>
            </a:r>
            <a:r>
              <a:rPr lang="en-US" sz="1600" dirty="0">
                <a:latin typeface="Franklin Gothic Book"/>
                <a:ea typeface="Cambria"/>
              </a:rPr>
              <a:t> </a:t>
            </a:r>
            <a:r>
              <a:rPr lang="en-US" sz="1600" dirty="0" err="1">
                <a:latin typeface="Franklin Gothic Book"/>
                <a:ea typeface="Cambria"/>
              </a:rPr>
              <a:t>ökar</a:t>
            </a:r>
            <a:r>
              <a:rPr lang="en-US" sz="1600" dirty="0">
                <a:latin typeface="Franklin Gothic Book"/>
                <a:ea typeface="Cambria"/>
              </a:rPr>
              <a:t> </a:t>
            </a:r>
            <a:r>
              <a:rPr lang="en-US" sz="1600" dirty="0" err="1">
                <a:latin typeface="Franklin Gothic Book"/>
                <a:ea typeface="Cambria"/>
              </a:rPr>
              <a:t>förutsättningarna</a:t>
            </a:r>
            <a:r>
              <a:rPr lang="en-US" sz="1600" dirty="0">
                <a:latin typeface="Franklin Gothic Book"/>
                <a:ea typeface="Cambria"/>
              </a:rPr>
              <a:t> för </a:t>
            </a:r>
            <a:r>
              <a:rPr lang="en-US" sz="1600" dirty="0" err="1">
                <a:latin typeface="Franklin Gothic Book"/>
                <a:ea typeface="Cambria"/>
              </a:rPr>
              <a:t>en</a:t>
            </a:r>
            <a:r>
              <a:rPr lang="en-US" sz="1600" dirty="0">
                <a:latin typeface="Franklin Gothic Book"/>
                <a:ea typeface="Cambria"/>
              </a:rPr>
              <a:t> </a:t>
            </a:r>
            <a:r>
              <a:rPr lang="en-US" sz="1600" dirty="0" err="1">
                <a:latin typeface="Franklin Gothic Book"/>
                <a:ea typeface="Cambria"/>
              </a:rPr>
              <a:t>mer</a:t>
            </a:r>
            <a:r>
              <a:rPr lang="en-US" sz="1600" dirty="0">
                <a:latin typeface="Franklin Gothic Book"/>
                <a:ea typeface="Cambria"/>
              </a:rPr>
              <a:t> </a:t>
            </a:r>
            <a:r>
              <a:rPr lang="en-US" sz="1600" dirty="0" err="1">
                <a:latin typeface="Franklin Gothic Book"/>
                <a:ea typeface="Cambria"/>
              </a:rPr>
              <a:t>jämlik</a:t>
            </a:r>
            <a:r>
              <a:rPr lang="en-US" sz="1600" dirty="0">
                <a:latin typeface="Franklin Gothic Book"/>
                <a:ea typeface="Cambria"/>
              </a:rPr>
              <a:t> och </a:t>
            </a:r>
            <a:r>
              <a:rPr lang="en-US" sz="1600" dirty="0" err="1">
                <a:latin typeface="Franklin Gothic Book"/>
                <a:ea typeface="Cambria"/>
              </a:rPr>
              <a:t>effektiv</a:t>
            </a:r>
            <a:r>
              <a:rPr lang="en-US" sz="1600" dirty="0">
                <a:latin typeface="Franklin Gothic Book"/>
                <a:ea typeface="Cambria"/>
              </a:rPr>
              <a:t> </a:t>
            </a:r>
            <a:r>
              <a:rPr lang="en-US" sz="1600" dirty="0" err="1">
                <a:latin typeface="Franklin Gothic Book"/>
                <a:ea typeface="Cambria"/>
              </a:rPr>
              <a:t>vård</a:t>
            </a:r>
            <a:r>
              <a:rPr lang="en-US" sz="1600" dirty="0">
                <a:latin typeface="Franklin Gothic Book"/>
                <a:ea typeface="Cambria"/>
              </a:rPr>
              <a:t> </a:t>
            </a:r>
            <a:r>
              <a:rPr lang="en-US" sz="1600" dirty="0" err="1">
                <a:latin typeface="Franklin Gothic Book"/>
                <a:ea typeface="Cambria"/>
              </a:rPr>
              <a:t>baserad</a:t>
            </a:r>
            <a:r>
              <a:rPr lang="en-US" sz="1600" dirty="0">
                <a:latin typeface="Franklin Gothic Book"/>
                <a:ea typeface="Cambria"/>
              </a:rPr>
              <a:t> </a:t>
            </a:r>
            <a:r>
              <a:rPr lang="en-US" sz="1600" dirty="0" err="1">
                <a:latin typeface="Franklin Gothic Book"/>
                <a:ea typeface="Cambria"/>
              </a:rPr>
              <a:t>på</a:t>
            </a:r>
            <a:r>
              <a:rPr lang="en-US" sz="1600" dirty="0">
                <a:latin typeface="Franklin Gothic Book"/>
                <a:ea typeface="Cambria"/>
              </a:rPr>
              <a:t> </a:t>
            </a:r>
            <a:r>
              <a:rPr lang="en-US" sz="1600" dirty="0" err="1">
                <a:latin typeface="Franklin Gothic Book"/>
                <a:ea typeface="Cambria"/>
              </a:rPr>
              <a:t>bästa</a:t>
            </a:r>
            <a:r>
              <a:rPr lang="en-US" sz="1600" dirty="0">
                <a:latin typeface="Franklin Gothic Book"/>
                <a:ea typeface="Cambria"/>
              </a:rPr>
              <a:t> </a:t>
            </a:r>
            <a:r>
              <a:rPr lang="en-US" sz="1600" dirty="0" err="1">
                <a:latin typeface="Franklin Gothic Book"/>
                <a:ea typeface="Cambria"/>
              </a:rPr>
              <a:t>tillgängliga</a:t>
            </a:r>
            <a:r>
              <a:rPr lang="en-US" sz="1600" dirty="0">
                <a:latin typeface="Franklin Gothic Book"/>
                <a:ea typeface="Cambria"/>
              </a:rPr>
              <a:t> </a:t>
            </a:r>
            <a:r>
              <a:rPr lang="en-US" sz="1600" dirty="0" err="1">
                <a:latin typeface="Franklin Gothic Book"/>
                <a:ea typeface="Cambria"/>
              </a:rPr>
              <a:t>kunskap</a:t>
            </a:r>
            <a:r>
              <a:rPr lang="en-US" sz="1600" dirty="0">
                <a:latin typeface="Franklin Gothic Book"/>
                <a:ea typeface="Cambria"/>
              </a:rPr>
              <a:t>. </a:t>
            </a:r>
            <a:endParaRPr lang="en-US" sz="1600" dirty="0"/>
          </a:p>
          <a:p>
            <a:pPr marL="0" indent="0">
              <a:buNone/>
            </a:pPr>
            <a:r>
              <a:rPr lang="en-US" sz="1600" dirty="0" err="1">
                <a:latin typeface="Franklin Gothic Book"/>
                <a:ea typeface="Cambria"/>
                <a:hlinkClick r:id="rId4"/>
              </a:rPr>
              <a:t>Personcentrerade</a:t>
            </a:r>
            <a:r>
              <a:rPr lang="en-US" sz="1600" dirty="0">
                <a:latin typeface="Franklin Gothic Book"/>
                <a:ea typeface="Cambria"/>
                <a:hlinkClick r:id="rId4"/>
              </a:rPr>
              <a:t> och </a:t>
            </a:r>
            <a:r>
              <a:rPr lang="en-US" sz="1600" dirty="0" err="1">
                <a:latin typeface="Franklin Gothic Book"/>
                <a:ea typeface="Cambria"/>
                <a:hlinkClick r:id="rId4"/>
              </a:rPr>
              <a:t>sammanhållna</a:t>
            </a:r>
            <a:r>
              <a:rPr lang="en-US" sz="1600" dirty="0">
                <a:latin typeface="Franklin Gothic Book"/>
                <a:ea typeface="Cambria"/>
                <a:hlinkClick r:id="rId4"/>
              </a:rPr>
              <a:t> </a:t>
            </a:r>
            <a:r>
              <a:rPr lang="en-US" sz="1600" dirty="0" err="1">
                <a:latin typeface="Franklin Gothic Book"/>
                <a:ea typeface="Cambria"/>
                <a:hlinkClick r:id="rId4"/>
              </a:rPr>
              <a:t>vårdförlopp</a:t>
            </a:r>
            <a:r>
              <a:rPr lang="en-US" sz="1600" dirty="0">
                <a:latin typeface="Franklin Gothic Book"/>
                <a:ea typeface="Cambria"/>
                <a:hlinkClick r:id="rId4"/>
              </a:rPr>
              <a:t> | </a:t>
            </a:r>
            <a:r>
              <a:rPr lang="en-US" sz="1600" dirty="0" err="1">
                <a:latin typeface="Franklin Gothic Book"/>
                <a:ea typeface="Cambria"/>
                <a:hlinkClick r:id="rId4"/>
              </a:rPr>
              <a:t>Kunskapsstyrning</a:t>
            </a:r>
            <a:r>
              <a:rPr lang="en-US" sz="1600" dirty="0">
                <a:latin typeface="Franklin Gothic Book"/>
                <a:ea typeface="Cambria"/>
                <a:hlinkClick r:id="rId4"/>
              </a:rPr>
              <a:t> </a:t>
            </a:r>
            <a:r>
              <a:rPr lang="en-US" sz="1600" dirty="0" err="1">
                <a:latin typeface="Franklin Gothic Book"/>
                <a:ea typeface="Cambria"/>
                <a:hlinkClick r:id="rId4"/>
              </a:rPr>
              <a:t>vård</a:t>
            </a:r>
            <a:r>
              <a:rPr lang="en-US" sz="1600" dirty="0">
                <a:latin typeface="Franklin Gothic Book"/>
                <a:ea typeface="Cambria"/>
                <a:hlinkClick r:id="rId4"/>
              </a:rPr>
              <a:t> | SKR (kunskapsstyrningvard.se)</a:t>
            </a:r>
            <a:endParaRPr lang="en-US" sz="1600" dirty="0"/>
          </a:p>
          <a:p>
            <a:r>
              <a:rPr lang="en-US" sz="1800" b="1" dirty="0" err="1">
                <a:latin typeface="Franklin Gothic Book"/>
                <a:ea typeface="Cambria"/>
              </a:rPr>
              <a:t>Vård</a:t>
            </a:r>
            <a:r>
              <a:rPr lang="en-US" sz="1800" b="1" dirty="0">
                <a:latin typeface="Franklin Gothic Book"/>
                <a:ea typeface="Cambria"/>
              </a:rPr>
              <a:t>- och </a:t>
            </a:r>
            <a:r>
              <a:rPr lang="en-US" sz="1800" b="1" dirty="0" err="1">
                <a:latin typeface="Franklin Gothic Book"/>
                <a:ea typeface="Cambria"/>
              </a:rPr>
              <a:t>insatsprogram</a:t>
            </a:r>
            <a:r>
              <a:rPr lang="en-US" sz="1800" b="1" dirty="0">
                <a:latin typeface="Franklin Gothic Book"/>
                <a:ea typeface="Cambria"/>
              </a:rPr>
              <a:t> (VIP) </a:t>
            </a:r>
            <a:r>
              <a:rPr lang="en-US" sz="1800" b="1" dirty="0" err="1">
                <a:latin typeface="Franklin Gothic Book"/>
                <a:ea typeface="Cambria"/>
              </a:rPr>
              <a:t>finns</a:t>
            </a:r>
            <a:r>
              <a:rPr lang="en-US" sz="1800" b="1" dirty="0">
                <a:latin typeface="Franklin Gothic Book"/>
                <a:ea typeface="Cambria"/>
              </a:rPr>
              <a:t> </a:t>
            </a:r>
            <a:r>
              <a:rPr lang="en-US" sz="1800" b="1" dirty="0" err="1">
                <a:latin typeface="Franklin Gothic Book"/>
                <a:ea typeface="Cambria"/>
              </a:rPr>
              <a:t>inom</a:t>
            </a:r>
            <a:r>
              <a:rPr lang="en-US" sz="1800" b="1" dirty="0">
                <a:latin typeface="Franklin Gothic Book"/>
                <a:ea typeface="Cambria"/>
              </a:rPr>
              <a:t> </a:t>
            </a:r>
            <a:r>
              <a:rPr lang="en-US" sz="1800" b="1" dirty="0" err="1">
                <a:latin typeface="Franklin Gothic Book"/>
                <a:ea typeface="Cambria"/>
              </a:rPr>
              <a:t>programområdet</a:t>
            </a:r>
            <a:r>
              <a:rPr lang="en-US" sz="1800" b="1" dirty="0">
                <a:latin typeface="Franklin Gothic Book"/>
                <a:ea typeface="Cambria"/>
              </a:rPr>
              <a:t> </a:t>
            </a:r>
            <a:r>
              <a:rPr lang="en-US" sz="1800" b="1" dirty="0" err="1">
                <a:latin typeface="Franklin Gothic Book"/>
                <a:ea typeface="Cambria"/>
              </a:rPr>
              <a:t>Psykisk</a:t>
            </a:r>
            <a:r>
              <a:rPr lang="en-US" sz="1800" b="1" dirty="0">
                <a:latin typeface="Franklin Gothic Book"/>
                <a:ea typeface="Cambria"/>
              </a:rPr>
              <a:t> </a:t>
            </a:r>
            <a:r>
              <a:rPr lang="en-US" sz="1800" b="1" dirty="0" err="1">
                <a:latin typeface="Franklin Gothic Book"/>
                <a:ea typeface="Cambria"/>
              </a:rPr>
              <a:t>hälsa</a:t>
            </a:r>
            <a:endParaRPr lang="en-US" sz="1800" b="1" dirty="0">
              <a:latin typeface="Franklin Gothic Book"/>
              <a:ea typeface="Cambria"/>
            </a:endParaRPr>
          </a:p>
          <a:p>
            <a:pPr marL="0" indent="0">
              <a:buNone/>
            </a:pPr>
            <a:r>
              <a:rPr lang="en-US" sz="1600" dirty="0">
                <a:latin typeface="Franklin Gothic Book"/>
                <a:ea typeface="Cambria"/>
              </a:rPr>
              <a:t>De </a:t>
            </a:r>
            <a:r>
              <a:rPr lang="en-US" sz="1600" dirty="0" err="1">
                <a:latin typeface="Franklin Gothic Book"/>
                <a:ea typeface="Cambria"/>
              </a:rPr>
              <a:t>nationella</a:t>
            </a:r>
            <a:r>
              <a:rPr lang="en-US" sz="1600" dirty="0">
                <a:latin typeface="Franklin Gothic Book"/>
                <a:ea typeface="Cambria"/>
              </a:rPr>
              <a:t> </a:t>
            </a:r>
            <a:r>
              <a:rPr lang="en-US" sz="1600" dirty="0" err="1">
                <a:latin typeface="Franklin Gothic Book"/>
                <a:ea typeface="Cambria"/>
              </a:rPr>
              <a:t>vård</a:t>
            </a:r>
            <a:r>
              <a:rPr lang="en-US" sz="1600" dirty="0">
                <a:latin typeface="Franklin Gothic Book"/>
                <a:ea typeface="Cambria"/>
              </a:rPr>
              <a:t>- och </a:t>
            </a:r>
            <a:r>
              <a:rPr lang="en-US" sz="1600" dirty="0" err="1">
                <a:latin typeface="Franklin Gothic Book"/>
                <a:ea typeface="Cambria"/>
              </a:rPr>
              <a:t>insatsprogrammen</a:t>
            </a:r>
            <a:r>
              <a:rPr lang="en-US" sz="1600" dirty="0">
                <a:latin typeface="Franklin Gothic Book"/>
                <a:ea typeface="Cambria"/>
              </a:rPr>
              <a:t> för </a:t>
            </a:r>
            <a:r>
              <a:rPr lang="en-US" sz="1600" dirty="0" err="1">
                <a:latin typeface="Franklin Gothic Book"/>
                <a:ea typeface="Cambria"/>
              </a:rPr>
              <a:t>psykisk</a:t>
            </a:r>
            <a:r>
              <a:rPr lang="en-US" sz="1600" dirty="0">
                <a:latin typeface="Franklin Gothic Book"/>
                <a:ea typeface="Cambria"/>
              </a:rPr>
              <a:t> </a:t>
            </a:r>
            <a:r>
              <a:rPr lang="en-US" sz="1600" dirty="0" err="1">
                <a:latin typeface="Franklin Gothic Book"/>
                <a:ea typeface="Cambria"/>
              </a:rPr>
              <a:t>ohälsa</a:t>
            </a:r>
            <a:r>
              <a:rPr lang="en-US" sz="1600" dirty="0">
                <a:latin typeface="Franklin Gothic Book"/>
                <a:ea typeface="Cambria"/>
              </a:rPr>
              <a:t> ska </a:t>
            </a:r>
            <a:r>
              <a:rPr lang="en-US" sz="1600" dirty="0" err="1">
                <a:latin typeface="Franklin Gothic Book"/>
                <a:ea typeface="Cambria"/>
              </a:rPr>
              <a:t>tillsammans</a:t>
            </a:r>
            <a:r>
              <a:rPr lang="en-US" sz="1600" dirty="0">
                <a:latin typeface="Franklin Gothic Book"/>
                <a:ea typeface="Cambria"/>
              </a:rPr>
              <a:t> med </a:t>
            </a:r>
            <a:r>
              <a:rPr lang="en-US" sz="1600" dirty="0" err="1">
                <a:latin typeface="Franklin Gothic Book"/>
                <a:ea typeface="Cambria"/>
              </a:rPr>
              <a:t>insatser</a:t>
            </a:r>
            <a:r>
              <a:rPr lang="en-US" sz="1600" dirty="0">
                <a:latin typeface="Franklin Gothic Book"/>
                <a:ea typeface="Cambria"/>
              </a:rPr>
              <a:t> för </a:t>
            </a:r>
            <a:r>
              <a:rPr lang="en-US" sz="1600" dirty="0" err="1">
                <a:latin typeface="Franklin Gothic Book"/>
                <a:ea typeface="Cambria"/>
              </a:rPr>
              <a:t>att</a:t>
            </a:r>
            <a:r>
              <a:rPr lang="en-US" sz="1600" dirty="0">
                <a:latin typeface="Franklin Gothic Book"/>
                <a:ea typeface="Cambria"/>
              </a:rPr>
              <a:t> </a:t>
            </a:r>
            <a:r>
              <a:rPr lang="en-US" sz="1600" dirty="0" err="1">
                <a:latin typeface="Franklin Gothic Book"/>
                <a:ea typeface="Cambria"/>
              </a:rPr>
              <a:t>stödja</a:t>
            </a:r>
            <a:r>
              <a:rPr lang="en-US" sz="1600" dirty="0">
                <a:latin typeface="Franklin Gothic Book"/>
                <a:ea typeface="Cambria"/>
              </a:rPr>
              <a:t> </a:t>
            </a:r>
            <a:r>
              <a:rPr lang="en-US" sz="1600" dirty="0" err="1">
                <a:latin typeface="Franklin Gothic Book"/>
                <a:ea typeface="Cambria"/>
              </a:rPr>
              <a:t>implementering</a:t>
            </a:r>
            <a:r>
              <a:rPr lang="en-US" sz="1600" dirty="0">
                <a:latin typeface="Franklin Gothic Book"/>
                <a:ea typeface="Cambria"/>
              </a:rPr>
              <a:t> </a:t>
            </a:r>
            <a:r>
              <a:rPr lang="en-US" sz="1600" dirty="0" err="1">
                <a:latin typeface="Franklin Gothic Book"/>
                <a:ea typeface="Cambria"/>
              </a:rPr>
              <a:t>öka</a:t>
            </a:r>
            <a:r>
              <a:rPr lang="en-US" sz="1600" dirty="0">
                <a:latin typeface="Franklin Gothic Book"/>
                <a:ea typeface="Cambria"/>
              </a:rPr>
              <a:t> </a:t>
            </a:r>
            <a:r>
              <a:rPr lang="en-US" sz="1600" dirty="0" err="1">
                <a:latin typeface="Franklin Gothic Book"/>
                <a:ea typeface="Cambria"/>
              </a:rPr>
              <a:t>användningen</a:t>
            </a:r>
            <a:r>
              <a:rPr lang="en-US" sz="1600" dirty="0">
                <a:latin typeface="Franklin Gothic Book"/>
                <a:ea typeface="Cambria"/>
              </a:rPr>
              <a:t> av </a:t>
            </a:r>
            <a:r>
              <a:rPr lang="en-US" sz="1600" dirty="0" err="1">
                <a:latin typeface="Franklin Gothic Book"/>
                <a:ea typeface="Cambria"/>
              </a:rPr>
              <a:t>evidens</a:t>
            </a:r>
            <a:r>
              <a:rPr lang="en-US" sz="1600" dirty="0">
                <a:latin typeface="Franklin Gothic Book"/>
                <a:ea typeface="Cambria"/>
              </a:rPr>
              <a:t>- och </a:t>
            </a:r>
            <a:r>
              <a:rPr lang="en-US" sz="1600" dirty="0" err="1">
                <a:latin typeface="Franklin Gothic Book"/>
                <a:ea typeface="Cambria"/>
              </a:rPr>
              <a:t>erfarenhetsbaserad</a:t>
            </a:r>
            <a:r>
              <a:rPr lang="en-US" sz="1600" dirty="0">
                <a:latin typeface="Franklin Gothic Book"/>
                <a:ea typeface="Cambria"/>
              </a:rPr>
              <a:t> </a:t>
            </a:r>
            <a:r>
              <a:rPr lang="en-US" sz="1600" dirty="0" err="1">
                <a:latin typeface="Franklin Gothic Book"/>
                <a:ea typeface="Cambria"/>
              </a:rPr>
              <a:t>kunskap</a:t>
            </a:r>
            <a:r>
              <a:rPr lang="en-US" sz="1600" dirty="0">
                <a:latin typeface="Franklin Gothic Book"/>
                <a:ea typeface="Cambria"/>
              </a:rPr>
              <a:t> i </a:t>
            </a:r>
            <a:r>
              <a:rPr lang="en-US" sz="1600" dirty="0" err="1">
                <a:latin typeface="Franklin Gothic Book"/>
                <a:ea typeface="Cambria"/>
              </a:rPr>
              <a:t>mötet</a:t>
            </a:r>
            <a:r>
              <a:rPr lang="en-US" sz="1600" dirty="0">
                <a:latin typeface="Franklin Gothic Book"/>
                <a:ea typeface="Cambria"/>
              </a:rPr>
              <a:t> </a:t>
            </a:r>
            <a:r>
              <a:rPr lang="en-US" sz="1600" dirty="0" err="1">
                <a:latin typeface="Franklin Gothic Book"/>
                <a:ea typeface="Cambria"/>
              </a:rPr>
              <a:t>mellan</a:t>
            </a:r>
            <a:r>
              <a:rPr lang="en-US" sz="1600" dirty="0">
                <a:latin typeface="Franklin Gothic Book"/>
                <a:ea typeface="Cambria"/>
              </a:rPr>
              <a:t> personal och </a:t>
            </a:r>
            <a:r>
              <a:rPr lang="en-US" sz="1600" dirty="0" err="1">
                <a:latin typeface="Franklin Gothic Book"/>
                <a:ea typeface="Cambria"/>
              </a:rPr>
              <a:t>individ</a:t>
            </a:r>
            <a:r>
              <a:rPr lang="en-US" sz="1600" dirty="0">
                <a:latin typeface="Franklin Gothic Book"/>
                <a:ea typeface="Cambria"/>
              </a:rPr>
              <a:t>.</a:t>
            </a:r>
            <a:endParaRPr lang="en-US" sz="1600" dirty="0"/>
          </a:p>
          <a:p>
            <a:pPr marL="0" indent="0">
              <a:buNone/>
            </a:pPr>
            <a:r>
              <a:rPr lang="en-US" sz="1600" dirty="0" err="1">
                <a:latin typeface="Franklin Gothic Book"/>
                <a:ea typeface="Cambria"/>
                <a:hlinkClick r:id="rId5"/>
              </a:rPr>
              <a:t>Nationella</a:t>
            </a:r>
            <a:r>
              <a:rPr lang="en-US" sz="1600" dirty="0">
                <a:latin typeface="Franklin Gothic Book"/>
                <a:ea typeface="Cambria"/>
                <a:hlinkClick r:id="rId5"/>
              </a:rPr>
              <a:t> </a:t>
            </a:r>
            <a:r>
              <a:rPr lang="en-US" sz="1600" dirty="0" err="1">
                <a:latin typeface="Franklin Gothic Book"/>
                <a:ea typeface="Cambria"/>
                <a:hlinkClick r:id="rId5"/>
              </a:rPr>
              <a:t>vård</a:t>
            </a:r>
            <a:r>
              <a:rPr lang="en-US" sz="1600" dirty="0">
                <a:latin typeface="Franklin Gothic Book"/>
                <a:ea typeface="Cambria"/>
                <a:hlinkClick r:id="rId5"/>
              </a:rPr>
              <a:t>- och </a:t>
            </a:r>
            <a:r>
              <a:rPr lang="en-US" sz="1600" dirty="0" err="1">
                <a:latin typeface="Franklin Gothic Book"/>
                <a:ea typeface="Cambria"/>
                <a:hlinkClick r:id="rId5"/>
              </a:rPr>
              <a:t>insatsprogram</a:t>
            </a:r>
            <a:r>
              <a:rPr lang="en-US" sz="1600" dirty="0">
                <a:latin typeface="Franklin Gothic Book"/>
                <a:ea typeface="Cambria"/>
                <a:hlinkClick r:id="rId5"/>
              </a:rPr>
              <a:t> (vardochinsats.se)</a:t>
            </a:r>
            <a:endParaRPr lang="en-US" sz="1600" dirty="0">
              <a:latin typeface="Franklin Gothic Book"/>
              <a:ea typeface="Cambria"/>
            </a:endParaRPr>
          </a:p>
          <a:p>
            <a:pPr marL="0" indent="0">
              <a:buNone/>
            </a:pPr>
            <a:endParaRPr lang="en-US" sz="1800" dirty="0">
              <a:latin typeface="Franklin Gothic Book"/>
              <a:ea typeface="Cambria"/>
            </a:endParaRPr>
          </a:p>
        </p:txBody>
      </p:sp>
    </p:spTree>
    <p:extLst>
      <p:ext uri="{BB962C8B-B14F-4D97-AF65-F5344CB8AC3E}">
        <p14:creationId xmlns:p14="http://schemas.microsoft.com/office/powerpoint/2010/main" val="96315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1966-E364-CC21-0F0F-4383A76B71DC}"/>
              </a:ext>
            </a:extLst>
          </p:cNvPr>
          <p:cNvSpPr>
            <a:spLocks noGrp="1"/>
          </p:cNvSpPr>
          <p:nvPr>
            <p:ph type="title"/>
          </p:nvPr>
        </p:nvSpPr>
        <p:spPr>
          <a:xfrm>
            <a:off x="838200" y="365125"/>
            <a:ext cx="9765890" cy="1325563"/>
          </a:xfrm>
        </p:spPr>
        <p:txBody>
          <a:bodyPr/>
          <a:lstStyle/>
          <a:p>
            <a:r>
              <a:rPr lang="en-US" b="1" err="1">
                <a:latin typeface="Century Gothic"/>
              </a:rPr>
              <a:t>Kunskapsstöd</a:t>
            </a:r>
            <a:r>
              <a:rPr lang="en-US" b="1">
                <a:latin typeface="Century Gothic"/>
              </a:rPr>
              <a:t> forts.</a:t>
            </a:r>
          </a:p>
        </p:txBody>
      </p:sp>
      <p:sp>
        <p:nvSpPr>
          <p:cNvPr id="3" name="Content Placeholder 2">
            <a:extLst>
              <a:ext uri="{FF2B5EF4-FFF2-40B4-BE49-F238E27FC236}">
                <a16:creationId xmlns:a16="http://schemas.microsoft.com/office/drawing/2014/main" id="{DAAA8722-A4FC-B5A1-8023-FA0637D0306E}"/>
              </a:ext>
            </a:extLst>
          </p:cNvPr>
          <p:cNvSpPr>
            <a:spLocks noGrp="1"/>
          </p:cNvSpPr>
          <p:nvPr>
            <p:ph idx="1"/>
          </p:nvPr>
        </p:nvSpPr>
        <p:spPr>
          <a:xfrm>
            <a:off x="838200" y="1563176"/>
            <a:ext cx="10515600" cy="4636295"/>
          </a:xfrm>
        </p:spPr>
        <p:txBody>
          <a:bodyPr vert="horz" lIns="91440" tIns="45720" rIns="91440" bIns="45720" rtlCol="0" anchor="t">
            <a:normAutofit fontScale="77500" lnSpcReduction="20000"/>
          </a:bodyPr>
          <a:lstStyle/>
          <a:p>
            <a:endParaRPr lang="en-US" dirty="0"/>
          </a:p>
          <a:p>
            <a:pPr marL="0" indent="0">
              <a:buNone/>
            </a:pPr>
            <a:r>
              <a:rPr lang="sv-SE" b="1" dirty="0">
                <a:latin typeface="Franklin Gothic Book"/>
                <a:ea typeface="Cambria"/>
              </a:rPr>
              <a:t>Nytt från juni 2024: 1177 för vårdpersonal</a:t>
            </a:r>
          </a:p>
          <a:p>
            <a:pPr marL="0" indent="0">
              <a:buNone/>
            </a:pPr>
            <a:endParaRPr lang="sv-SE" dirty="0"/>
          </a:p>
          <a:p>
            <a:r>
              <a:rPr lang="sv-SE" dirty="0">
                <a:latin typeface="Franklin Gothic Book"/>
                <a:ea typeface="Cambria"/>
              </a:rPr>
              <a:t>Nationellt kliniskt kunskapsstöd (NKK) har blivit en del av 1177</a:t>
            </a:r>
          </a:p>
          <a:p>
            <a:endParaRPr lang="sv-SE" dirty="0"/>
          </a:p>
          <a:p>
            <a:r>
              <a:rPr lang="sv-SE" dirty="0">
                <a:latin typeface="Franklin Gothic Book"/>
                <a:ea typeface="Cambria"/>
              </a:rPr>
              <a:t>Nya 1177 för vårdpersonal samlar information och nationella kunskapsstöd från Nationellt system för kunskapsstyrning hälso- och sjukvård. Webbplatsen erbjuder också direktlänkar till andra värdefulla kunskapsstöd.</a:t>
            </a:r>
          </a:p>
          <a:p>
            <a:endParaRPr lang="sv-SE" dirty="0"/>
          </a:p>
          <a:p>
            <a:r>
              <a:rPr lang="sv-SE" dirty="0">
                <a:latin typeface="Franklin Gothic Book"/>
                <a:ea typeface="Cambria"/>
              </a:rPr>
              <a:t>Framöver kommer fler kunskapsstöd att integreras i 1177 för vårdpersonal.  </a:t>
            </a:r>
          </a:p>
          <a:p>
            <a:endParaRPr lang="sv-SE" dirty="0"/>
          </a:p>
          <a:p>
            <a:r>
              <a:rPr lang="sv-SE" dirty="0">
                <a:latin typeface="Franklin Gothic Book"/>
                <a:ea typeface="Cambria"/>
              </a:rPr>
              <a:t>Dessutom utreds möjligheten att skapa en del där medarbetare kan nå olika tjänster och verktyg via inloggning.</a:t>
            </a:r>
          </a:p>
          <a:p>
            <a:endParaRPr lang="sv-SE" dirty="0"/>
          </a:p>
          <a:p>
            <a:r>
              <a:rPr lang="sv-SE" dirty="0">
                <a:latin typeface="Franklin Gothic Book"/>
                <a:ea typeface="Cambria"/>
                <a:hlinkClick r:id="rId3"/>
              </a:rPr>
              <a:t>Nationellt kliniskt kunskapsstöd - 1177 för vårdpersonal</a:t>
            </a:r>
            <a:endParaRPr lang="sv-SE" dirty="0">
              <a:latin typeface="Franklin Gothic Book"/>
              <a:ea typeface="Cambria"/>
            </a:endParaRPr>
          </a:p>
          <a:p>
            <a:endParaRPr lang="sv-SE" dirty="0"/>
          </a:p>
        </p:txBody>
      </p:sp>
    </p:spTree>
    <p:extLst>
      <p:ext uri="{BB962C8B-B14F-4D97-AF65-F5344CB8AC3E}">
        <p14:creationId xmlns:p14="http://schemas.microsoft.com/office/powerpoint/2010/main" val="102870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2F4E6-45A9-E104-E284-B5D72166BF0F}"/>
              </a:ext>
            </a:extLst>
          </p:cNvPr>
          <p:cNvSpPr>
            <a:spLocks noGrp="1"/>
          </p:cNvSpPr>
          <p:nvPr>
            <p:ph type="title"/>
          </p:nvPr>
        </p:nvSpPr>
        <p:spPr>
          <a:xfrm>
            <a:off x="838200" y="617378"/>
            <a:ext cx="9765890" cy="1325563"/>
          </a:xfrm>
        </p:spPr>
        <p:txBody>
          <a:bodyPr/>
          <a:lstStyle/>
          <a:p>
            <a:pPr algn="ctr"/>
            <a:r>
              <a:rPr lang="sv-SE" b="1" dirty="0"/>
              <a:t>Film om Kunskapsstyrning, klicka på bilden</a:t>
            </a:r>
          </a:p>
        </p:txBody>
      </p:sp>
      <p:sp>
        <p:nvSpPr>
          <p:cNvPr id="3" name="Platshållare för innehåll 2">
            <a:extLst>
              <a:ext uri="{FF2B5EF4-FFF2-40B4-BE49-F238E27FC236}">
                <a16:creationId xmlns:a16="http://schemas.microsoft.com/office/drawing/2014/main" id="{4B2DA04B-9E9E-8CA0-C076-7A3D50B77617}"/>
              </a:ext>
            </a:extLst>
          </p:cNvPr>
          <p:cNvSpPr>
            <a:spLocks noGrp="1"/>
          </p:cNvSpPr>
          <p:nvPr>
            <p:ph idx="1"/>
          </p:nvPr>
        </p:nvSpPr>
        <p:spPr/>
        <p:txBody>
          <a:bodyPr/>
          <a:lstStyle/>
          <a:p>
            <a:pPr marL="0" indent="0">
              <a:buNone/>
            </a:pPr>
            <a:endParaRPr lang="sv-SE">
              <a:hlinkClick r:id="rId3"/>
            </a:endParaRPr>
          </a:p>
          <a:p>
            <a:pPr marL="0" indent="0">
              <a:buNone/>
            </a:pPr>
            <a:endParaRPr lang="sv-SE">
              <a:hlinkClick r:id="rId3"/>
            </a:endParaRPr>
          </a:p>
        </p:txBody>
      </p:sp>
      <p:pic>
        <p:nvPicPr>
          <p:cNvPr id="6" name="Bildobjekt 5" descr="Närbild av fotografisk film">
            <a:hlinkClick r:id="rId4"/>
            <a:extLst>
              <a:ext uri="{FF2B5EF4-FFF2-40B4-BE49-F238E27FC236}">
                <a16:creationId xmlns:a16="http://schemas.microsoft.com/office/drawing/2014/main" id="{86824655-360C-446D-6EC1-44BC60284A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3400" y="2344709"/>
            <a:ext cx="4572000" cy="3429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14914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B2761CD-4BB5-0D20-4BD0-A0E8E3F1A1FA}"/>
              </a:ext>
            </a:extLst>
          </p:cNvPr>
          <p:cNvSpPr>
            <a:spLocks noGrp="1"/>
          </p:cNvSpPr>
          <p:nvPr>
            <p:ph type="title"/>
          </p:nvPr>
        </p:nvSpPr>
        <p:spPr>
          <a:xfrm>
            <a:off x="838200" y="365125"/>
            <a:ext cx="9765890" cy="1325563"/>
          </a:xfrm>
        </p:spPr>
        <p:txBody>
          <a:bodyPr/>
          <a:lstStyle/>
          <a:p>
            <a:r>
              <a:rPr lang="sv-SE" b="1">
                <a:latin typeface="Century Gothic"/>
              </a:rPr>
              <a:t>Reflektionsfrågor utifrån kunskaps- styrningens  huvudbudskap</a:t>
            </a:r>
            <a:endParaRPr lang="en-US"/>
          </a:p>
        </p:txBody>
      </p:sp>
      <p:graphicFrame>
        <p:nvGraphicFramePr>
          <p:cNvPr id="11" name="Platshållare för innehåll 10">
            <a:extLst>
              <a:ext uri="{FF2B5EF4-FFF2-40B4-BE49-F238E27FC236}">
                <a16:creationId xmlns:a16="http://schemas.microsoft.com/office/drawing/2014/main" id="{CC08C71C-6011-20EA-7F15-D3F248ECFBF3}"/>
              </a:ext>
            </a:extLst>
          </p:cNvPr>
          <p:cNvGraphicFramePr>
            <a:graphicFrameLocks noGrp="1"/>
          </p:cNvGraphicFramePr>
          <p:nvPr>
            <p:ph idx="1"/>
            <p:extLst>
              <p:ext uri="{D42A27DB-BD31-4B8C-83A1-F6EECF244321}">
                <p14:modId xmlns:p14="http://schemas.microsoft.com/office/powerpoint/2010/main" val="2991984251"/>
              </p:ext>
            </p:extLst>
          </p:nvPr>
        </p:nvGraphicFramePr>
        <p:xfrm>
          <a:off x="838200" y="1843913"/>
          <a:ext cx="10515600" cy="4207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4115005"/>
      </p:ext>
    </p:extLst>
  </p:cSld>
  <p:clrMapOvr>
    <a:masterClrMapping/>
  </p:clrMapOvr>
</p:sld>
</file>

<file path=ppt/theme/theme1.xml><?xml version="1.0" encoding="utf-8"?>
<a:theme xmlns:a="http://schemas.openxmlformats.org/drawingml/2006/main" name="Regionalt stöd grön">
  <a:themeElements>
    <a:clrScheme name="Samverkan Sörmland">
      <a:dk1>
        <a:sysClr val="windowText" lastClr="000000"/>
      </a:dk1>
      <a:lt1>
        <a:sysClr val="window" lastClr="FFFFFF"/>
      </a:lt1>
      <a:dk2>
        <a:srgbClr val="44546A"/>
      </a:dk2>
      <a:lt2>
        <a:srgbClr val="E7E6E6"/>
      </a:lt2>
      <a:accent1>
        <a:srgbClr val="7E8C7E"/>
      </a:accent1>
      <a:accent2>
        <a:srgbClr val="8FA3AD"/>
      </a:accent2>
      <a:accent3>
        <a:srgbClr val="D59C99"/>
      </a:accent3>
      <a:accent4>
        <a:srgbClr val="D5AE59"/>
      </a:accent4>
      <a:accent5>
        <a:srgbClr val="5F7D8C"/>
      </a:accent5>
      <a:accent6>
        <a:srgbClr val="A8B6A8"/>
      </a:accent6>
      <a:hlink>
        <a:srgbClr val="AF6D6C"/>
      </a:hlink>
      <a:folHlink>
        <a:srgbClr val="D6AE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7AEAEA2-015B-4254-952C-1AC432BFBE94}" vid="{0BD5EA29-D0F3-4F3D-9495-18F5DBC01459}"/>
    </a:ext>
  </a:extLst>
</a:theme>
</file>

<file path=ppt/theme/theme2.xml><?xml version="1.0" encoding="utf-8"?>
<a:theme xmlns:a="http://schemas.openxmlformats.org/drawingml/2006/main" name="1_Regionalt stöd grön">
  <a:themeElements>
    <a:clrScheme name="Samverkan Sörmland">
      <a:dk1>
        <a:sysClr val="windowText" lastClr="000000"/>
      </a:dk1>
      <a:lt1>
        <a:sysClr val="window" lastClr="FFFFFF"/>
      </a:lt1>
      <a:dk2>
        <a:srgbClr val="44546A"/>
      </a:dk2>
      <a:lt2>
        <a:srgbClr val="E7E6E6"/>
      </a:lt2>
      <a:accent1>
        <a:srgbClr val="7E8C7E"/>
      </a:accent1>
      <a:accent2>
        <a:srgbClr val="8FA3AD"/>
      </a:accent2>
      <a:accent3>
        <a:srgbClr val="D59C99"/>
      </a:accent3>
      <a:accent4>
        <a:srgbClr val="D5AE59"/>
      </a:accent4>
      <a:accent5>
        <a:srgbClr val="5F7D8C"/>
      </a:accent5>
      <a:accent6>
        <a:srgbClr val="A8B6A8"/>
      </a:accent6>
      <a:hlink>
        <a:srgbClr val="AF6D6C"/>
      </a:hlink>
      <a:folHlink>
        <a:srgbClr val="D6AE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7AEAEA2-015B-4254-952C-1AC432BFBE94}" vid="{59A03870-6693-4D61-9D9F-1DA7BBE57C5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F023C9F279B624FAD4FA67FCA68334D" ma:contentTypeVersion="6" ma:contentTypeDescription="Skapa ett nytt dokument." ma:contentTypeScope="" ma:versionID="88af422cff5f9195eda77fa837987c98">
  <xsd:schema xmlns:xsd="http://www.w3.org/2001/XMLSchema" xmlns:xs="http://www.w3.org/2001/XMLSchema" xmlns:p="http://schemas.microsoft.com/office/2006/metadata/properties" xmlns:ns2="871b93d7-cfc3-4bdb-bd52-9fb6b35268df" xmlns:ns3="91b1c2d9-7196-4112-b36a-2b92b9bb7710" targetNamespace="http://schemas.microsoft.com/office/2006/metadata/properties" ma:root="true" ma:fieldsID="5ccebcafa39b8d296549fa16339f9da8" ns2:_="" ns3:_="">
    <xsd:import namespace="871b93d7-cfc3-4bdb-bd52-9fb6b35268df"/>
    <xsd:import namespace="91b1c2d9-7196-4112-b36a-2b92b9bb771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1b93d7-cfc3-4bdb-bd52-9fb6b35268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b1c2d9-7196-4112-b36a-2b92b9bb7710"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81072E-03CC-40B1-8BB7-58874265DEA2}">
  <ds:schemaRefs>
    <ds:schemaRef ds:uri="http://purl.org/dc/elements/1.1/"/>
    <ds:schemaRef ds:uri="http://www.w3.org/XML/1998/namespace"/>
    <ds:schemaRef ds:uri="http://schemas.microsoft.com/office/2006/metadata/properties"/>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91b1c2d9-7196-4112-b36a-2b92b9bb7710"/>
    <ds:schemaRef ds:uri="871b93d7-cfc3-4bdb-bd52-9fb6b35268df"/>
  </ds:schemaRefs>
</ds:datastoreItem>
</file>

<file path=customXml/itemProps2.xml><?xml version="1.0" encoding="utf-8"?>
<ds:datastoreItem xmlns:ds="http://schemas.openxmlformats.org/officeDocument/2006/customXml" ds:itemID="{1C58E768-3048-4981-ADE2-44AAD3240AF4}">
  <ds:schemaRefs>
    <ds:schemaRef ds:uri="http://schemas.microsoft.com/sharepoint/v3/contenttype/forms"/>
  </ds:schemaRefs>
</ds:datastoreItem>
</file>

<file path=customXml/itemProps3.xml><?xml version="1.0" encoding="utf-8"?>
<ds:datastoreItem xmlns:ds="http://schemas.openxmlformats.org/officeDocument/2006/customXml" ds:itemID="{F2EC99D8-98E1-4495-9CEB-9624C0029507}">
  <ds:schemaRefs>
    <ds:schemaRef ds:uri="871b93d7-cfc3-4bdb-bd52-9fb6b35268df"/>
    <ds:schemaRef ds:uri="91b1c2d9-7196-4112-b36a-2b92b9bb7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Mall PP Samverkan 23</Template>
  <TotalTime>23</TotalTime>
  <Words>1706</Words>
  <Application>Microsoft Office PowerPoint</Application>
  <PresentationFormat>Bredbild</PresentationFormat>
  <Paragraphs>218</Paragraphs>
  <Slides>12</Slides>
  <Notes>12</Notes>
  <HiddenSlides>0</HiddenSlides>
  <MMClips>0</MMClips>
  <ScaleCrop>false</ScaleCrop>
  <HeadingPairs>
    <vt:vector size="6" baseType="variant">
      <vt:variant>
        <vt:lpstr>Använt teckensnitt</vt:lpstr>
      </vt:variant>
      <vt:variant>
        <vt:i4>11</vt:i4>
      </vt:variant>
      <vt:variant>
        <vt:lpstr>Tema</vt:lpstr>
      </vt:variant>
      <vt:variant>
        <vt:i4>2</vt:i4>
      </vt:variant>
      <vt:variant>
        <vt:lpstr>Bildrubriker</vt:lpstr>
      </vt:variant>
      <vt:variant>
        <vt:i4>12</vt:i4>
      </vt:variant>
    </vt:vector>
  </HeadingPairs>
  <TitlesOfParts>
    <vt:vector size="25" baseType="lpstr">
      <vt:lpstr>Arial</vt:lpstr>
      <vt:lpstr>Arial,Sans-Serif</vt:lpstr>
      <vt:lpstr>Calibri</vt:lpstr>
      <vt:lpstr>Cambria</vt:lpstr>
      <vt:lpstr>Candara</vt:lpstr>
      <vt:lpstr>Century Gothic</vt:lpstr>
      <vt:lpstr>Franklin Gothic Book</vt:lpstr>
      <vt:lpstr>Google Sans</vt:lpstr>
      <vt:lpstr>Lucida Handwriting</vt:lpstr>
      <vt:lpstr>Titillium Web</vt:lpstr>
      <vt:lpstr>Wingdings</vt:lpstr>
      <vt:lpstr>Regionalt stöd grön</vt:lpstr>
      <vt:lpstr>1_Regionalt stöd grön</vt:lpstr>
      <vt:lpstr>Samverkan  kommuner och region i Sörmland</vt:lpstr>
      <vt:lpstr>Syfte med detta APT-material</vt:lpstr>
      <vt:lpstr>Övergripande struktur för Kunskapsstyrningen</vt:lpstr>
      <vt:lpstr>PowerPoint-presentation</vt:lpstr>
      <vt:lpstr> Sörmlands samverkansstruktur</vt:lpstr>
      <vt:lpstr>Kunskapsstöd </vt:lpstr>
      <vt:lpstr>Kunskapsstöd forts.</vt:lpstr>
      <vt:lpstr>Film om Kunskapsstyrning, klicka på bilden</vt:lpstr>
      <vt:lpstr>Reflektionsfrågor utifrån kunskaps- styrningens  huvudbudskap</vt:lpstr>
      <vt:lpstr>Reflektionsfrågor utifrån kunskaps- styrningens  huvudbudskap</vt:lpstr>
      <vt:lpstr>TIPS för mer och fördjupad information</vt:lpstr>
      <vt:lpstr> Välkommen med frågor!</vt:lpstr>
    </vt:vector>
  </TitlesOfParts>
  <Company>Region Sormland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Samverkan  kommuner och region i Sörmland</dc:title>
  <dc:creator>Gränsmark, Matilda</dc:creator>
  <cp:lastModifiedBy>Sjöqvist, Malin</cp:lastModifiedBy>
  <cp:revision>17</cp:revision>
  <dcterms:created xsi:type="dcterms:W3CDTF">2023-04-13T12:36:02Z</dcterms:created>
  <dcterms:modified xsi:type="dcterms:W3CDTF">2024-08-28T08:37:30Z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0x0101000F023C9F279B624FAD4FA67FCA68334D</vt:lpwstr>
  </property>
</Properties>
</file>