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9"/>
  </p:notesMasterIdLst>
  <p:handoutMasterIdLst>
    <p:handoutMasterId r:id="rId20"/>
  </p:handoutMasterIdLst>
  <p:sldIdLst>
    <p:sldId id="266" r:id="rId6"/>
    <p:sldId id="3450" r:id="rId7"/>
    <p:sldId id="3434" r:id="rId8"/>
    <p:sldId id="3627" r:id="rId9"/>
    <p:sldId id="3628" r:id="rId10"/>
    <p:sldId id="3629" r:id="rId11"/>
    <p:sldId id="3630" r:id="rId12"/>
    <p:sldId id="3631" r:id="rId13"/>
    <p:sldId id="3632" r:id="rId14"/>
    <p:sldId id="3633" r:id="rId15"/>
    <p:sldId id="3625" r:id="rId16"/>
    <p:sldId id="3634" r:id="rId17"/>
    <p:sldId id="3626"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FAD4C9-A850-4E00-D3D9-EDFC394D62ED}" name="Eliasson, Nettan" initials="EN" userId="S::nettan.eliasson@regionsormland.se::f7a9f057-7efa-4a10-a725-e221d61293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8C7E"/>
    <a:srgbClr val="9A82A0"/>
    <a:srgbClr val="5F7D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6660E-950B-4596-BD50-CBC2913E930E}" v="4" dt="2025-01-29T14:14:49.773"/>
    <p1510:client id="{82AFB8DC-5194-7175-CFA7-ED22C6C15D45}" v="1" dt="2025-01-29T15:07:43.263"/>
    <p1510:client id="{F088CB77-ABFC-44DE-8440-D6F6B0781607}" v="1" dt="2025-01-29T14:00:25.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5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D3E59DA-0455-4A03-A061-D9995DF53D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F2A89649-477E-47D8-A324-1FE82C0FCF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376FB4-9B36-4D7F-96B4-EF372FEDF3E5}" type="datetimeFigureOut">
              <a:rPr lang="sv-SE" smtClean="0"/>
              <a:t>2026-06-25</a:t>
            </a:fld>
            <a:endParaRPr lang="sv-SE"/>
          </a:p>
        </p:txBody>
      </p:sp>
      <p:sp>
        <p:nvSpPr>
          <p:cNvPr id="4" name="Platshållare för sidfot 3">
            <a:extLst>
              <a:ext uri="{FF2B5EF4-FFF2-40B4-BE49-F238E27FC236}">
                <a16:creationId xmlns:a16="http://schemas.microsoft.com/office/drawing/2014/main" id="{300535D5-565A-4D75-89F7-C945B42BB8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72FC390-287A-46EB-9C2B-6439A9B1CB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618A8-CEA4-42A3-8BD7-FF5F6798B994}" type="slidenum">
              <a:rPr lang="sv-SE" smtClean="0"/>
              <a:t>‹#›</a:t>
            </a:fld>
            <a:endParaRPr lang="sv-SE"/>
          </a:p>
        </p:txBody>
      </p:sp>
    </p:spTree>
    <p:extLst>
      <p:ext uri="{BB962C8B-B14F-4D97-AF65-F5344CB8AC3E}">
        <p14:creationId xmlns:p14="http://schemas.microsoft.com/office/powerpoint/2010/main" val="396168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A0F89-D731-4675-B141-09853D5843AD}" type="datetimeFigureOut">
              <a:rPr lang="sv-SE" smtClean="0"/>
              <a:t>2026-06-25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418F5-5FA1-4CD4-BB1E-6F5FF7010A87}" type="slidenum">
              <a:rPr lang="sv-SE" smtClean="0"/>
              <a:t>‹#›</a:t>
            </a:fld>
            <a:endParaRPr lang="sv-SE"/>
          </a:p>
        </p:txBody>
      </p:sp>
    </p:spTree>
    <p:extLst>
      <p:ext uri="{BB962C8B-B14F-4D97-AF65-F5344CB8AC3E}">
        <p14:creationId xmlns:p14="http://schemas.microsoft.com/office/powerpoint/2010/main" val="384111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amverkan.regionsormland.se/utveckling-och-samarbete/samverkan-socialtjanst-och-vard/utvecklingsarbeten-i-samverkan/tillsammans-for-barnens-bast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1</a:t>
            </a:fld>
            <a:endParaRPr lang="sv-SE"/>
          </a:p>
        </p:txBody>
      </p:sp>
    </p:spTree>
    <p:extLst>
      <p:ext uri="{BB962C8B-B14F-4D97-AF65-F5344CB8AC3E}">
        <p14:creationId xmlns:p14="http://schemas.microsoft.com/office/powerpoint/2010/main" val="118202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TRYGGHET </a:t>
            </a:r>
          </a:p>
          <a:p>
            <a:r>
              <a:rPr lang="sv-SE"/>
              <a:t>Att lita på andra Det innebär till exempel att: </a:t>
            </a:r>
          </a:p>
          <a:p>
            <a:r>
              <a:rPr lang="sv-SE"/>
              <a:t>• Barnet känner tillit och förtroende för de vuxna som finns i barnets närhet </a:t>
            </a:r>
          </a:p>
          <a:p>
            <a:r>
              <a:rPr lang="sv-SE"/>
              <a:t>• Barnet litar på att andra vill dem väl </a:t>
            </a:r>
          </a:p>
          <a:p>
            <a:endParaRPr lang="sv-SE"/>
          </a:p>
          <a:p>
            <a:r>
              <a:rPr lang="sv-SE"/>
              <a:t>Att känna sig trygg och säker </a:t>
            </a:r>
          </a:p>
          <a:p>
            <a:r>
              <a:rPr lang="sv-SE"/>
              <a:t>Det innebär till exempel att: </a:t>
            </a:r>
          </a:p>
          <a:p>
            <a:r>
              <a:rPr lang="sv-SE"/>
              <a:t>• Barnet är tryggt vid förflyttningar mellan hem, förskola/skola och aktiviteter m.m. </a:t>
            </a:r>
          </a:p>
          <a:p>
            <a:r>
              <a:rPr lang="sv-SE"/>
              <a:t>• Barnet är tryggt i olika miljöer, t.ex. i hemmet, förskola och skola, fritidsmiljöer och offentliga miljöer </a:t>
            </a:r>
          </a:p>
          <a:p>
            <a:r>
              <a:rPr lang="sv-SE"/>
              <a:t>• Barnet får hjälp att förhålla sig till sin omvärld Skydd mot våld och övergrepp Det innebär till exempel att: </a:t>
            </a:r>
          </a:p>
          <a:p>
            <a:r>
              <a:rPr lang="sv-SE"/>
              <a:t>• Barnet får sina grundläggande behov tillgodosedda och utsätts inte för någon form av vanvård eller försummelse. </a:t>
            </a:r>
          </a:p>
          <a:p>
            <a:r>
              <a:rPr lang="sv-SE"/>
              <a:t>• Barnet är tryggt och skyddat samt är inte rädd för, bråkar med eller har konflikt med andra. </a:t>
            </a:r>
          </a:p>
          <a:p>
            <a:r>
              <a:rPr lang="sv-SE"/>
              <a:t>• Barnet utsätts inte för någon form av mobbning, kräkningar, utfrysning, fysiskt, psykiskt eller sexuellt hot, våld eller övergrepp, inte heller för hedersrelaterat våld och förtryck, ej heller bevittnat våld. </a:t>
            </a:r>
          </a:p>
          <a:p>
            <a:r>
              <a:rPr lang="sv-SE"/>
              <a:t>• Barnet använder internet och sociala medier på ett tryggt och säkert sätt och vet var hen ska vända sig för hjälp och stöd.</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Barnkonventionen (artikel 6, 19, 24, 32-39)</a:t>
            </a:r>
          </a:p>
          <a:p>
            <a:r>
              <a:rPr lang="sv-SE"/>
              <a:t>Alla barn har rätt till en trygg uppväxt. Detta inkluderar att skyddas mot alla former av vanvård och försummelse, våld och övergrepp samt hedersrelaterat våld och förtryck. Vi ska arbeta förebyggande men även utifrån vår anmälningsplikt när vi misstänker att barn far illa. </a:t>
            </a:r>
          </a:p>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10</a:t>
            </a:fld>
            <a:endParaRPr lang="sv-SE"/>
          </a:p>
        </p:txBody>
      </p:sp>
    </p:spTree>
    <p:extLst>
      <p:ext uri="{BB962C8B-B14F-4D97-AF65-F5344CB8AC3E}">
        <p14:creationId xmlns:p14="http://schemas.microsoft.com/office/powerpoint/2010/main" val="1407915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323850" lvl="0" indent="0" algn="just" defTabSz="914400" rtl="0" eaLnBrk="1" fontAlgn="auto" latinLnBrk="0" hangingPunct="1">
              <a:lnSpc>
                <a:spcPct val="120000"/>
              </a:lnSpc>
              <a:spcBef>
                <a:spcPts val="1200"/>
              </a:spcBef>
              <a:spcAft>
                <a:spcPts val="300"/>
              </a:spcAft>
              <a:buClrTx/>
              <a:buSzTx/>
              <a:buFontTx/>
              <a:buNone/>
              <a:tabLst/>
              <a:defRPr/>
            </a:pPr>
            <a:r>
              <a:rPr lang="sv-SE"/>
              <a:t>När kartläggningen är utförd görs en analys vilket innebär att besvara dessa 5 frågor. </a:t>
            </a:r>
          </a:p>
          <a:p>
            <a:pPr marL="0" marR="323850" lvl="0" indent="0" algn="just" defTabSz="914400" rtl="0" eaLnBrk="1" fontAlgn="auto" latinLnBrk="0" hangingPunct="1">
              <a:lnSpc>
                <a:spcPct val="120000"/>
              </a:lnSpc>
              <a:spcBef>
                <a:spcPts val="1200"/>
              </a:spcBef>
              <a:spcAft>
                <a:spcPts val="300"/>
              </a:spcAft>
              <a:buClrTx/>
              <a:buSzTx/>
              <a:buFontTx/>
              <a:buNone/>
              <a:tabLst/>
              <a:defRPr/>
            </a:pPr>
            <a:r>
              <a:rPr lang="sv-SE"/>
              <a:t>Frågorna syftar till att undersöka hur barnets behov av stöd kan tillgodoses och om samverkan och samarbete behövs. </a:t>
            </a:r>
          </a:p>
          <a:p>
            <a:pPr marL="0" marR="323850" lvl="0" indent="0" algn="just" defTabSz="914400" rtl="0" eaLnBrk="1" fontAlgn="auto" latinLnBrk="0" hangingPunct="1">
              <a:lnSpc>
                <a:spcPct val="120000"/>
              </a:lnSpc>
              <a:spcBef>
                <a:spcPts val="1200"/>
              </a:spcBef>
              <a:spcAft>
                <a:spcPts val="300"/>
              </a:spcAft>
              <a:buClrTx/>
              <a:buSzTx/>
              <a:buFontTx/>
              <a:buNone/>
              <a:tabLst/>
              <a:defRPr/>
            </a:pPr>
            <a:r>
              <a:rPr lang="sv-SE"/>
              <a:t>Som stöd i kartläggningen ser barnets bästa- ansvarig på informationen som delgetts från den som upptäckt ett behov, på informationen som finns inom verksamheten samt på den information som inhämtas från vårdnadshavare och det enskilda barnet. Kartläggningen handlar om att i möjligaste mån tydliggöra vad barnets behov av stöd består i samt avgöra om det finns behov av samverkan mellan olika verksamheter. Det handlar om att se helhetsbilden på barnets situation, inte att diagnostisera eller ta på sig andra verksamheters uppdrag och ansvar. </a:t>
            </a:r>
          </a:p>
          <a:p>
            <a:pPr marL="0" marR="323850" lvl="0" indent="0" algn="just" defTabSz="914400" rtl="0" eaLnBrk="1" fontAlgn="auto" latinLnBrk="0" hangingPunct="1">
              <a:lnSpc>
                <a:spcPct val="120000"/>
              </a:lnSpc>
              <a:spcBef>
                <a:spcPts val="1200"/>
              </a:spcBef>
              <a:spcAft>
                <a:spcPts val="300"/>
              </a:spcAft>
              <a:buClrTx/>
              <a:buSzTx/>
              <a:buFontTx/>
              <a:buNone/>
              <a:tabLst/>
              <a:defRPr/>
            </a:pPr>
            <a:endParaRPr lang="sv-SE" sz="1200" b="0" i="0">
              <a:solidFill>
                <a:srgbClr val="000000"/>
              </a:solidFill>
              <a:effectLst/>
              <a:latin typeface="Candara" panose="020E0502030303020204" pitchFamily="34" charset="0"/>
              <a:cs typeface="Times New Roman" panose="02020603050405020304" pitchFamily="18" charset="0"/>
            </a:endParaRPr>
          </a:p>
          <a:p>
            <a:pPr marR="323850" algn="just">
              <a:lnSpc>
                <a:spcPct val="120000"/>
              </a:lnSpc>
              <a:spcBef>
                <a:spcPts val="1200"/>
              </a:spcBef>
              <a:spcAft>
                <a:spcPts val="300"/>
              </a:spcAft>
            </a:pPr>
            <a:r>
              <a:rPr lang="sv-SE" sz="1200" b="0" i="0">
                <a:solidFill>
                  <a:srgbClr val="000000"/>
                </a:solidFill>
                <a:effectLst/>
                <a:latin typeface="Candara" panose="020E0502030303020204" pitchFamily="34" charset="0"/>
                <a:cs typeface="Times New Roman" panose="02020603050405020304" pitchFamily="18" charset="0"/>
              </a:rPr>
              <a:t>Som stöd vid informationsinsamlingen och analysen ska följande frågor användas: </a:t>
            </a:r>
          </a:p>
          <a:p>
            <a:pPr rtl="0" fontAlgn="base">
              <a:buFont typeface="+mj-lt"/>
              <a:buAutoNum type="arabicPeriod"/>
            </a:pPr>
            <a:r>
              <a:rPr lang="sv-SE" sz="1400" b="0" i="0" u="none" strike="noStrike">
                <a:solidFill>
                  <a:srgbClr val="000000"/>
                </a:solidFill>
                <a:effectLst/>
                <a:latin typeface="Candara" panose="020E0502030303020204" pitchFamily="34" charset="0"/>
              </a:rPr>
              <a:t>Har jag all information som jag behöver för att hjälpa barnet?  </a:t>
            </a:r>
            <a:r>
              <a:rPr lang="en-US" sz="1400" b="0" i="0">
                <a:solidFill>
                  <a:srgbClr val="000000"/>
                </a:solidFill>
                <a:effectLst/>
                <a:latin typeface="Candara" panose="020E0502030303020204" pitchFamily="34" charset="0"/>
              </a:rPr>
              <a:t>​</a:t>
            </a:r>
          </a:p>
          <a:p>
            <a:pPr marL="0" indent="0" rtl="0" fontAlgn="base">
              <a:buNone/>
            </a:pPr>
            <a:endParaRPr lang="en-US" sz="1400" b="0" i="0">
              <a:solidFill>
                <a:srgbClr val="000000"/>
              </a:solidFill>
              <a:effectLst/>
              <a:latin typeface="Candara" panose="020E0502030303020204" pitchFamily="34" charset="0"/>
            </a:endParaRPr>
          </a:p>
          <a:p>
            <a:pPr rtl="0" fontAlgn="base">
              <a:buFont typeface="+mj-lt"/>
              <a:buAutoNum type="arabicPeriod" startAt="2"/>
            </a:pPr>
            <a:r>
              <a:rPr lang="sv-SE" sz="1400" b="0" i="0" u="none" strike="noStrike">
                <a:solidFill>
                  <a:srgbClr val="000000"/>
                </a:solidFill>
                <a:effectLst/>
                <a:latin typeface="Candara" panose="020E0502030303020204" pitchFamily="34" charset="0"/>
              </a:rPr>
              <a:t>Vad står i vägen för barnets välmående? </a:t>
            </a:r>
            <a:r>
              <a:rPr lang="en-US" sz="1400" b="0" i="0">
                <a:solidFill>
                  <a:srgbClr val="000000"/>
                </a:solidFill>
                <a:effectLst/>
                <a:latin typeface="Candara" panose="020E0502030303020204" pitchFamily="34" charset="0"/>
              </a:rPr>
              <a:t>​</a:t>
            </a:r>
          </a:p>
          <a:p>
            <a:pPr marL="0" indent="0" rtl="0" fontAlgn="base">
              <a:buNone/>
            </a:pPr>
            <a:endParaRPr lang="en-US" sz="1400" b="0" i="0">
              <a:solidFill>
                <a:srgbClr val="000000"/>
              </a:solidFill>
              <a:effectLst/>
              <a:latin typeface="Candara" panose="020E0502030303020204" pitchFamily="34" charset="0"/>
            </a:endParaRPr>
          </a:p>
          <a:p>
            <a:pPr rtl="0" fontAlgn="base">
              <a:buFont typeface="+mj-lt"/>
              <a:buAutoNum type="arabicPeriod" startAt="3"/>
            </a:pPr>
            <a:r>
              <a:rPr lang="sv-SE" sz="1400" b="0" i="0" u="none" strike="noStrike">
                <a:solidFill>
                  <a:srgbClr val="000000"/>
                </a:solidFill>
                <a:effectLst/>
                <a:latin typeface="Candara" panose="020E0502030303020204" pitchFamily="34" charset="0"/>
              </a:rPr>
              <a:t>Vad kan jag göra nu för att hjälpa det här barnet?  </a:t>
            </a:r>
            <a:r>
              <a:rPr lang="en-US" sz="1400" b="0" i="0">
                <a:solidFill>
                  <a:srgbClr val="000000"/>
                </a:solidFill>
                <a:effectLst/>
                <a:latin typeface="Candara" panose="020E0502030303020204" pitchFamily="34" charset="0"/>
              </a:rPr>
              <a:t>​</a:t>
            </a:r>
          </a:p>
          <a:p>
            <a:pPr marL="0" indent="0" rtl="0" fontAlgn="base">
              <a:buNone/>
            </a:pPr>
            <a:endParaRPr lang="en-US" sz="1400" b="0" i="0">
              <a:solidFill>
                <a:srgbClr val="000000"/>
              </a:solidFill>
              <a:effectLst/>
              <a:latin typeface="Candara" panose="020E0502030303020204" pitchFamily="34" charset="0"/>
            </a:endParaRPr>
          </a:p>
          <a:p>
            <a:pPr rtl="0" fontAlgn="base">
              <a:buFont typeface="+mj-lt"/>
              <a:buAutoNum type="arabicPeriod" startAt="4"/>
            </a:pPr>
            <a:r>
              <a:rPr lang="sv-SE" sz="1400" b="0" i="0" u="none" strike="noStrike">
                <a:solidFill>
                  <a:srgbClr val="000000"/>
                </a:solidFill>
                <a:effectLst/>
                <a:latin typeface="Candara" panose="020E0502030303020204" pitchFamily="34" charset="0"/>
              </a:rPr>
              <a:t>Vad kan min verksamhet göra för att hjälpa barnet?  </a:t>
            </a:r>
            <a:r>
              <a:rPr lang="en-US" sz="1400" b="0" i="0">
                <a:solidFill>
                  <a:srgbClr val="000000"/>
                </a:solidFill>
                <a:effectLst/>
                <a:latin typeface="Candara" panose="020E0502030303020204" pitchFamily="34" charset="0"/>
              </a:rPr>
              <a:t>​</a:t>
            </a:r>
          </a:p>
          <a:p>
            <a:pPr marL="0" indent="0" rtl="0" fontAlgn="base">
              <a:buNone/>
            </a:pPr>
            <a:endParaRPr lang="en-US" sz="1400" b="0" i="0">
              <a:solidFill>
                <a:srgbClr val="000000"/>
              </a:solidFill>
              <a:effectLst/>
              <a:latin typeface="Candara" panose="020E0502030303020204" pitchFamily="34" charset="0"/>
            </a:endParaRPr>
          </a:p>
          <a:p>
            <a:pPr rtl="0" fontAlgn="base">
              <a:buFont typeface="+mj-lt"/>
              <a:buAutoNum type="arabicPeriod" startAt="5"/>
            </a:pPr>
            <a:r>
              <a:rPr lang="sv-SE" sz="1400" b="0" i="0" u="none" strike="noStrike">
                <a:solidFill>
                  <a:srgbClr val="000000"/>
                </a:solidFill>
                <a:effectLst/>
                <a:latin typeface="Candara" panose="020E0502030303020204" pitchFamily="34" charset="0"/>
              </a:rPr>
              <a:t>Vilken ytterligare hjälp behöver jag från andra? </a:t>
            </a:r>
            <a:endParaRPr lang="en-US" sz="1400" b="0" i="0" u="none" strike="noStrike">
              <a:solidFill>
                <a:srgbClr val="000000"/>
              </a:solidFill>
              <a:effectLst/>
              <a:latin typeface="Candara" panose="020E0502030303020204" pitchFamily="34" charset="0"/>
            </a:endParaRPr>
          </a:p>
          <a:p>
            <a:pPr rtl="0" fontAlgn="base">
              <a:buFont typeface="+mj-lt"/>
              <a:buNone/>
            </a:pPr>
            <a:endParaRPr lang="en-US" sz="1400" b="0" i="0" u="none" strike="noStrike">
              <a:solidFill>
                <a:srgbClr val="000000"/>
              </a:solidFill>
              <a:effectLst/>
              <a:latin typeface="Candara" panose="020E0502030303020204" pitchFamily="34" charset="0"/>
            </a:endParaRPr>
          </a:p>
          <a:p>
            <a:pPr rtl="0" fontAlgn="base">
              <a:buFont typeface="+mj-lt"/>
              <a:buNone/>
            </a:pPr>
            <a:endParaRPr lang="en-US" sz="1400" b="0" i="0" u="none" strike="noStrike">
              <a:solidFill>
                <a:srgbClr val="000000"/>
              </a:solidFill>
              <a:effectLst/>
              <a:latin typeface="Candara" panose="020E0502030303020204" pitchFamily="34" charset="0"/>
            </a:endParaRPr>
          </a:p>
          <a:p>
            <a:pPr rtl="0" fontAlgn="base">
              <a:buFont typeface="+mj-lt"/>
              <a:buNone/>
            </a:pPr>
            <a:r>
              <a:rPr lang="sv-SE"/>
              <a:t>Om Barnets bästa-ansvarig identifierar att samarbete behövs med andra verksamheter går processen vidare till Samarbeta (se samverkansmodellen). </a:t>
            </a:r>
          </a:p>
          <a:p>
            <a:pPr marL="742950" marR="323850" lvl="1" indent="-285750" algn="just">
              <a:lnSpc>
                <a:spcPct val="120000"/>
              </a:lnSpc>
              <a:buFont typeface="+mj-lt"/>
              <a:buAutoNum type="alphaLcPeriod"/>
            </a:pPr>
            <a:endParaRPr lang="sv-SE" sz="1200">
              <a:solidFill>
                <a:srgbClr val="000000"/>
              </a:solidFill>
              <a:effectLst/>
              <a:latin typeface="Candara" panose="020E0502030303020204" pitchFamily="34" charset="0"/>
              <a:ea typeface="Times New Roman" panose="02020603050405020304" pitchFamily="18" charset="0"/>
              <a:cs typeface="Calibri Light" panose="020F0302020204030204" pitchFamily="34" charset="0"/>
            </a:endParaRPr>
          </a:p>
          <a:p>
            <a:pPr algn="just">
              <a:lnSpc>
                <a:spcPct val="107000"/>
              </a:lnSpc>
              <a:spcAft>
                <a:spcPts val="800"/>
              </a:spcAft>
            </a:pPr>
            <a:r>
              <a:rPr lang="sv-SE" sz="1200" b="1">
                <a:effectLst/>
                <a:latin typeface="Candara" panose="020E0502030303020204" pitchFamily="34" charset="0"/>
                <a:ea typeface="Calibri" panose="020F0502020204030204" pitchFamily="34" charset="0"/>
                <a:cs typeface="Times New Roman" panose="02020603050405020304" pitchFamily="18" charset="0"/>
              </a:rPr>
              <a:t>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11</a:t>
            </a:fld>
            <a:endParaRPr lang="sv-SE"/>
          </a:p>
        </p:txBody>
      </p:sp>
    </p:spTree>
    <p:extLst>
      <p:ext uri="{BB962C8B-B14F-4D97-AF65-F5344CB8AC3E}">
        <p14:creationId xmlns:p14="http://schemas.microsoft.com/office/powerpoint/2010/main" val="204619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stödmaterial, dokumentationsmaterial samt utbildningsmaterial kring verktyget Barnets bästa-hjulet se </a:t>
            </a:r>
            <a:r>
              <a:rPr lang="sv-SE">
                <a:hlinkClick r:id="rId3"/>
              </a:rPr>
              <a:t>Tillsammans för barnens bästa i Sörmland – Samverkanswebben</a:t>
            </a:r>
            <a:r>
              <a:rPr lang="sv-SE"/>
              <a:t> </a:t>
            </a:r>
          </a:p>
          <a:p>
            <a:r>
              <a:rPr lang="sv-SE"/>
              <a:t>(</a:t>
            </a:r>
            <a:r>
              <a:rPr lang="sv-SE" b="0" i="0">
                <a:solidFill>
                  <a:srgbClr val="000000"/>
                </a:solidFill>
                <a:effectLst/>
                <a:latin typeface="Open Sans" panose="020B0606030504020204" pitchFamily="34" charset="0"/>
              </a:rPr>
              <a:t>I vänsterspalten under Tillsammans för barnens bästa under: material och metodstöd).</a:t>
            </a:r>
            <a:endParaRPr lang="sv-SE"/>
          </a:p>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12</a:t>
            </a:fld>
            <a:endParaRPr lang="sv-SE"/>
          </a:p>
        </p:txBody>
      </p:sp>
    </p:spTree>
    <p:extLst>
      <p:ext uri="{BB962C8B-B14F-4D97-AF65-F5344CB8AC3E}">
        <p14:creationId xmlns:p14="http://schemas.microsoft.com/office/powerpoint/2010/main" val="401382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13</a:t>
            </a:fld>
            <a:endParaRPr lang="sv-SE"/>
          </a:p>
        </p:txBody>
      </p:sp>
    </p:spTree>
    <p:extLst>
      <p:ext uri="{BB962C8B-B14F-4D97-AF65-F5344CB8AC3E}">
        <p14:creationId xmlns:p14="http://schemas.microsoft.com/office/powerpoint/2010/main" val="345518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Barnets bästa-hjulet är ett verktyg i den länsgemensamma modellen för tillsammans för barnens bästa i Sörmland och ska användas av alla som arbetar med barn.</a:t>
            </a:r>
          </a:p>
        </p:txBody>
      </p:sp>
      <p:sp>
        <p:nvSpPr>
          <p:cNvPr id="4" name="Platshållare för bildnummer 3"/>
          <p:cNvSpPr>
            <a:spLocks noGrp="1"/>
          </p:cNvSpPr>
          <p:nvPr>
            <p:ph type="sldNum" sz="quarter" idx="5"/>
          </p:nvPr>
        </p:nvSpPr>
        <p:spPr/>
        <p:txBody>
          <a:bodyPr/>
          <a:lstStyle/>
          <a:p>
            <a:fld id="{384418F5-5FA1-4CD4-BB1E-6F5FF7010A87}" type="slidenum">
              <a:rPr lang="sv-SE" smtClean="0"/>
              <a:t>2</a:t>
            </a:fld>
            <a:endParaRPr lang="sv-SE"/>
          </a:p>
        </p:txBody>
      </p:sp>
    </p:spTree>
    <p:extLst>
      <p:ext uri="{BB962C8B-B14F-4D97-AF65-F5344CB8AC3E}">
        <p14:creationId xmlns:p14="http://schemas.microsoft.com/office/powerpoint/2010/main" val="158472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Clr>
                <a:schemeClr val="accent6"/>
              </a:buClr>
              <a:buFont typeface="Arial" panose="020B0604020202020204" pitchFamily="34" charset="0"/>
              <a:buChar char="•"/>
            </a:pPr>
            <a:r>
              <a:rPr lang="sv-SE" sz="1200"/>
              <a:t>Riktar sig till alla: För alla som arbetar inom förskola/skola, socialtjänst och hälso- och sjukvård. </a:t>
            </a:r>
          </a:p>
          <a:p>
            <a:pPr>
              <a:buClr>
                <a:schemeClr val="accent6"/>
              </a:buClr>
            </a:pPr>
            <a:endParaRPr lang="sv-SE" sz="1200"/>
          </a:p>
          <a:p>
            <a:pPr marL="285750" indent="-285750">
              <a:buClr>
                <a:schemeClr val="accent6"/>
              </a:buClr>
              <a:buFont typeface="Arial" panose="020B0604020202020204" pitchFamily="34" charset="0"/>
              <a:buChar char="•"/>
            </a:pPr>
            <a:r>
              <a:rPr lang="sv-SE" sz="1200"/>
              <a:t>Stödverktyg för att sätta ord på ett barns behov: I samtal med barn och unga för att säkerställa ett helhetsperspektiv.</a:t>
            </a:r>
          </a:p>
          <a:p>
            <a:pPr>
              <a:buClr>
                <a:schemeClr val="accent6"/>
              </a:buClr>
            </a:pPr>
            <a:endParaRPr lang="sv-SE" sz="1200"/>
          </a:p>
          <a:p>
            <a:pPr marL="285750" indent="-285750">
              <a:buClr>
                <a:schemeClr val="accent6"/>
              </a:buClr>
              <a:buFont typeface="Arial" panose="020B0604020202020204" pitchFamily="34" charset="0"/>
              <a:buChar char="•"/>
            </a:pPr>
            <a:r>
              <a:rPr lang="sv-SE" sz="1200"/>
              <a:t>Underlag för samtal med barn och vårdnadshavare: Som stöd för att säkerställa helhetsperspektivet.</a:t>
            </a:r>
          </a:p>
          <a:p>
            <a:pPr>
              <a:buClr>
                <a:schemeClr val="accent6"/>
              </a:buClr>
            </a:pPr>
            <a:endParaRPr lang="sv-SE" sz="1200"/>
          </a:p>
          <a:p>
            <a:pPr marL="285750" indent="-285750">
              <a:buClr>
                <a:schemeClr val="accent6"/>
              </a:buClr>
              <a:buFont typeface="Arial" panose="020B0604020202020204" pitchFamily="34" charset="0"/>
              <a:buChar char="•"/>
            </a:pPr>
            <a:r>
              <a:rPr lang="sv-SE" sz="1200"/>
              <a:t>Verktyg för samtal och samsyn </a:t>
            </a:r>
            <a:r>
              <a:rPr lang="sv-SE" sz="1200" i="1"/>
              <a:t>mellan </a:t>
            </a:r>
            <a:r>
              <a:rPr lang="sv-SE" sz="1200"/>
              <a:t>verksamheter: Säkerställa en samsyn kring barnet och barnets behov med ett gemensamt språk.</a:t>
            </a:r>
          </a:p>
          <a:p>
            <a:pPr>
              <a:buClr>
                <a:schemeClr val="accent6"/>
              </a:buClr>
            </a:pPr>
            <a:endParaRPr lang="sv-SE" sz="1200"/>
          </a:p>
          <a:p>
            <a:pPr marL="285750" indent="-285750">
              <a:buClr>
                <a:schemeClr val="accent6"/>
              </a:buClr>
              <a:buFont typeface="Arial" panose="020B0604020202020204" pitchFamily="34" charset="0"/>
              <a:buChar char="•"/>
            </a:pPr>
            <a:r>
              <a:rPr lang="sv-SE" sz="1200"/>
              <a:t>Stöd för att upptäcka behov så tidigt som möjligt: Tidig upptäckt för att kunna ge stöd i ett tidigt skede av ogynnsam utveckling.</a:t>
            </a:r>
          </a:p>
          <a:p>
            <a:pPr>
              <a:buClr>
                <a:schemeClr val="accent6"/>
              </a:buClr>
            </a:pPr>
            <a:endParaRPr lang="sv-SE" sz="1200"/>
          </a:p>
          <a:p>
            <a:pPr marL="285750" indent="-285750">
              <a:buClr>
                <a:schemeClr val="accent6"/>
              </a:buClr>
              <a:buFont typeface="Arial" panose="020B0604020202020204" pitchFamily="34" charset="0"/>
              <a:buChar char="•"/>
            </a:pPr>
            <a:r>
              <a:rPr lang="sv-SE" sz="1200"/>
              <a:t>Utgår från barnkonventionen: Säkerställer att vi utgår från barnkonventionen som är lag.</a:t>
            </a:r>
          </a:p>
          <a:p>
            <a:endParaRPr lang="sv-SE"/>
          </a:p>
          <a:p>
            <a:r>
              <a:rPr lang="sv-SE"/>
              <a:t>Följande sidor 4-10 presenterar varje område (tårtbit) i hjulet med information om vad samtalet kan utgå ifrån samt kopplingen till barnkonventionen. </a:t>
            </a:r>
          </a:p>
          <a:p>
            <a:endParaRPr lang="sv-SE"/>
          </a:p>
          <a:p>
            <a:pPr marL="0" indent="0">
              <a:buFont typeface="Arial" panose="020B0604020202020204" pitchFamily="34" charset="0"/>
              <a:buNone/>
            </a:pPr>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3</a:t>
            </a:fld>
            <a:endParaRPr lang="sv-SE"/>
          </a:p>
        </p:txBody>
      </p:sp>
    </p:spTree>
    <p:extLst>
      <p:ext uri="{BB962C8B-B14F-4D97-AF65-F5344CB8AC3E}">
        <p14:creationId xmlns:p14="http://schemas.microsoft.com/office/powerpoint/2010/main" val="69606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HÄLSA</a:t>
            </a:r>
          </a:p>
          <a:p>
            <a:r>
              <a:rPr lang="sv-SE"/>
              <a:t>Att må bra fysiskt </a:t>
            </a:r>
          </a:p>
          <a:p>
            <a:r>
              <a:rPr lang="sv-SE"/>
              <a:t>Detta innebär till exempel att: </a:t>
            </a:r>
          </a:p>
          <a:p>
            <a:endParaRPr lang="sv-SE"/>
          </a:p>
          <a:p>
            <a:r>
              <a:rPr lang="sv-SE"/>
              <a:t>• Barnet får hälsosam och tillräckligt med mat för att växa i takt med sin ålder och förutsättningar. </a:t>
            </a:r>
          </a:p>
          <a:p>
            <a:r>
              <a:rPr lang="sv-SE"/>
              <a:t>• Barnets hälsa är god (relaterat till tandhälsa, sjukdom, funktionsvariation, levnadsvanor etc.) </a:t>
            </a:r>
          </a:p>
          <a:p>
            <a:r>
              <a:rPr lang="sv-SE"/>
              <a:t>• Barnet får vård vid behov (inklusive nödvändiga hjälpmedel) </a:t>
            </a:r>
          </a:p>
          <a:p>
            <a:r>
              <a:rPr lang="sv-SE"/>
              <a:t>• Barnet har balans mellan stillasittande och att röra på sig </a:t>
            </a:r>
          </a:p>
          <a:p>
            <a:r>
              <a:rPr lang="sv-SE"/>
              <a:t>• Barnet sover och återhämtar sig tillräckligt (utifrån ålder och mognad) för att orka med sin vardag </a:t>
            </a:r>
          </a:p>
          <a:p>
            <a:r>
              <a:rPr lang="sv-SE"/>
              <a:t>• Barnet har kunskap och förmåga att ta hand om sin hygien. </a:t>
            </a:r>
          </a:p>
          <a:p>
            <a:r>
              <a:rPr lang="sv-SE"/>
              <a:t>• Barnet använder inte alkohol, narkotika, doping eller tobak </a:t>
            </a:r>
          </a:p>
          <a:p>
            <a:endParaRPr lang="sv-SE"/>
          </a:p>
          <a:p>
            <a:r>
              <a:rPr lang="sv-SE"/>
              <a:t>Att må bra psykiskt </a:t>
            </a:r>
          </a:p>
          <a:p>
            <a:r>
              <a:rPr lang="sv-SE"/>
              <a:t>Detta innebär till exempel att: </a:t>
            </a:r>
          </a:p>
          <a:p>
            <a:endParaRPr lang="sv-SE"/>
          </a:p>
          <a:p>
            <a:r>
              <a:rPr lang="sv-SE"/>
              <a:t>• Barnet känner sig tryggt </a:t>
            </a:r>
          </a:p>
          <a:p>
            <a:r>
              <a:rPr lang="sv-SE"/>
              <a:t>• Barnet har förmåga att hantera glädje, oro, ledsamhet, ilska, skam, rädsla, skuld, stress etc. </a:t>
            </a:r>
          </a:p>
          <a:p>
            <a:r>
              <a:rPr lang="sv-SE"/>
              <a:t>• Barnet har god självkänsla och självförtroende </a:t>
            </a:r>
          </a:p>
          <a:p>
            <a:endParaRPr lang="sv-SE"/>
          </a:p>
          <a:p>
            <a:r>
              <a:rPr lang="sv-SE"/>
              <a:t>Barnkonventionen (artikel 6, 17, 24 och 39):</a:t>
            </a:r>
          </a:p>
          <a:p>
            <a:r>
              <a:rPr lang="sv-SE"/>
              <a:t>Alla barn har rätt till bästa uppnåeliga hälsa samt rätt till likvärdig tillgång till vård och behandling när så behövs. Rätten till goda förutsättningar för en optimal utveckling inkluderar goda levnadsvanor och att vi arbetar förebyggande med faktorer som kan vara skadliga för barnets hälsa. Barnet har även rätt till information och material som är bra för dess sociala, andliga och moraliska välfärd samt fysiska och psykiska hälsa, anpassat till barnens mognad och individuella behov. Barn har rätt till stöd och rehabilitering om de har varit med om något traumatiskt, t.ex. förlust av närstående, övergrepp, våld, flykt, katastrofer eller krig. </a:t>
            </a:r>
          </a:p>
        </p:txBody>
      </p:sp>
      <p:sp>
        <p:nvSpPr>
          <p:cNvPr id="4" name="Platshållare för bildnummer 3"/>
          <p:cNvSpPr>
            <a:spLocks noGrp="1"/>
          </p:cNvSpPr>
          <p:nvPr>
            <p:ph type="sldNum" sz="quarter" idx="5"/>
          </p:nvPr>
        </p:nvSpPr>
        <p:spPr/>
        <p:txBody>
          <a:bodyPr/>
          <a:lstStyle/>
          <a:p>
            <a:fld id="{384418F5-5FA1-4CD4-BB1E-6F5FF7010A87}" type="slidenum">
              <a:rPr lang="sv-SE" smtClean="0"/>
              <a:t>4</a:t>
            </a:fld>
            <a:endParaRPr lang="sv-SE"/>
          </a:p>
        </p:txBody>
      </p:sp>
    </p:spTree>
    <p:extLst>
      <p:ext uri="{BB962C8B-B14F-4D97-AF65-F5344CB8AC3E}">
        <p14:creationId xmlns:p14="http://schemas.microsoft.com/office/powerpoint/2010/main" val="2756036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UTVECKLING </a:t>
            </a:r>
          </a:p>
          <a:p>
            <a:r>
              <a:rPr lang="sv-SE"/>
              <a:t>Att ha möjlighet att kunna utvecklas </a:t>
            </a:r>
          </a:p>
          <a:p>
            <a:endParaRPr lang="sv-SE"/>
          </a:p>
          <a:p>
            <a:r>
              <a:rPr lang="sv-SE"/>
              <a:t>Detta innebär till exempel att: </a:t>
            </a:r>
          </a:p>
          <a:p>
            <a:r>
              <a:rPr lang="sv-SE"/>
              <a:t>• Barnet har möjlighet och förmåga att lära sig saker (utifrån ålder och mognad) </a:t>
            </a:r>
          </a:p>
          <a:p>
            <a:r>
              <a:rPr lang="sv-SE"/>
              <a:t>• Barnet har möjlighet att utveckla sin språkliga förmåga och göra sig förstådd </a:t>
            </a:r>
          </a:p>
          <a:p>
            <a:r>
              <a:rPr lang="sv-SE"/>
              <a:t>• Barnet blir lyssnad på och får säga sin åsikt i viktiga frågor som rör barnet </a:t>
            </a:r>
          </a:p>
          <a:p>
            <a:r>
              <a:rPr lang="sv-SE"/>
              <a:t>• Barnet ges möjlighet att vara är nyfiket och utforskande </a:t>
            </a:r>
          </a:p>
          <a:p>
            <a:r>
              <a:rPr lang="sv-SE"/>
              <a:t>• Barnet har förmåga att koncentrera sig, har tålamod och uthållighet </a:t>
            </a:r>
          </a:p>
          <a:p>
            <a:r>
              <a:rPr lang="sv-SE"/>
              <a:t>• Barnet har koll på (och har) förutsägbara vardagsrutiner</a:t>
            </a:r>
          </a:p>
          <a:p>
            <a:r>
              <a:rPr lang="sv-SE"/>
              <a:t> • Barnet har möjlighet att utveckla sin självständighet samt tar (och får) ansvar efter förmåga, ålder och mognad </a:t>
            </a:r>
          </a:p>
          <a:p>
            <a:r>
              <a:rPr lang="sv-SE"/>
              <a:t>• Barnet har möjlighet/förmåga till lek och sociala aktiviteter </a:t>
            </a:r>
          </a:p>
          <a:p>
            <a:endParaRPr lang="sv-SE"/>
          </a:p>
          <a:p>
            <a:r>
              <a:rPr lang="sv-SE"/>
              <a:t>Att ha en positiv fritid </a:t>
            </a:r>
          </a:p>
          <a:p>
            <a:r>
              <a:rPr lang="sv-SE"/>
              <a:t>Detta innebär till exempel att: </a:t>
            </a:r>
          </a:p>
          <a:p>
            <a:r>
              <a:rPr lang="sv-SE"/>
              <a:t>• Barnet har fri tid som barnet själv bestämmer över (för lek, att röra på sig, vila, aktiviteter, läsa, dator etc.) </a:t>
            </a:r>
          </a:p>
          <a:p>
            <a:r>
              <a:rPr lang="sv-SE"/>
              <a:t>• Barnet har en balans mellan förskola/skola, läxor, sysslor i hemmet, fritidsaktiviteter och andra åtaganden för att hinna vila och återhämta sig </a:t>
            </a:r>
          </a:p>
          <a:p>
            <a:r>
              <a:rPr lang="sv-SE"/>
              <a:t>• Barnet har av egen vilja valt och är engagerad i fritidsaktiviteter utifrån ålder och mognad.</a:t>
            </a:r>
          </a:p>
          <a:p>
            <a:endParaRPr lang="sv-SE"/>
          </a:p>
          <a:p>
            <a:endParaRPr lang="sv-SE"/>
          </a:p>
          <a:p>
            <a:r>
              <a:rPr lang="sv-SE"/>
              <a:t>Barnkonventionen (artikel 5,6,13,14,15,18 och 23) </a:t>
            </a:r>
          </a:p>
          <a:p>
            <a:r>
              <a:rPr lang="sv-SE"/>
              <a:t>Alla barn har rätt till livet, att överleva och goda förutsättningar för barnets optimala utveckling. Barnets utveckling kan utmanas av sjukdomar, ohälsa, funktionsnedsättning, dåliga levnadsförhållanden, barnets eller närståendes levnadsvanor, försummelse och vanvård, våld och övergrepp samt begränsade möjligheter för barn att förverkliga sin mänskliga potential. Vi ska arbeta för att undanröja så mycket som möjligt av dessa utmaningar för att ge varje barn bästa möjliga förutsättningar för sin utveckling. Vi ska inte ställa krav eller ha förväntningar som är orimliga i förhållande till barnets mognad och utveckling. Barn har rätt att få stöd och de hjälpmedel de behöver för att utvecklas optimalt. För att vi ska kunna göra en bedömning av vad som skapar goda förutsättningar för barnets utveckling måste vi se till barnet hela livssituation och väga in föräldrarnas/familjens förutsättningar och annat i barnets liv som påverkar barnets utveckling.</a:t>
            </a:r>
          </a:p>
        </p:txBody>
      </p:sp>
      <p:sp>
        <p:nvSpPr>
          <p:cNvPr id="4" name="Platshållare för bildnummer 3"/>
          <p:cNvSpPr>
            <a:spLocks noGrp="1"/>
          </p:cNvSpPr>
          <p:nvPr>
            <p:ph type="sldNum" sz="quarter" idx="5"/>
          </p:nvPr>
        </p:nvSpPr>
        <p:spPr/>
        <p:txBody>
          <a:bodyPr/>
          <a:lstStyle/>
          <a:p>
            <a:fld id="{384418F5-5FA1-4CD4-BB1E-6F5FF7010A87}" type="slidenum">
              <a:rPr lang="sv-SE" smtClean="0"/>
              <a:t>5</a:t>
            </a:fld>
            <a:endParaRPr lang="sv-SE"/>
          </a:p>
        </p:txBody>
      </p:sp>
    </p:spTree>
    <p:extLst>
      <p:ext uri="{BB962C8B-B14F-4D97-AF65-F5344CB8AC3E}">
        <p14:creationId xmlns:p14="http://schemas.microsoft.com/office/powerpoint/2010/main" val="318569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Lärande</a:t>
            </a:r>
          </a:p>
          <a:p>
            <a:r>
              <a:rPr lang="sv-SE"/>
              <a:t>Att ha vilja och motivation att lära sig </a:t>
            </a:r>
          </a:p>
          <a:p>
            <a:r>
              <a:rPr lang="sv-SE"/>
              <a:t>Detta innebär till exempel att: </a:t>
            </a:r>
          </a:p>
          <a:p>
            <a:r>
              <a:rPr lang="sv-SE"/>
              <a:t>• Barnet har en inlärningssituation med fungerande strategier för lärande </a:t>
            </a:r>
          </a:p>
          <a:p>
            <a:r>
              <a:rPr lang="sv-SE"/>
              <a:t>• Barnet får det stöd och de utmaningar som behövs för sin fysiska, sociala, emotionella och kognitiva kunskapsutveckling </a:t>
            </a:r>
          </a:p>
          <a:p>
            <a:r>
              <a:rPr lang="sv-SE"/>
              <a:t>• Barnet får stöd för att vara motiverad i sitt lärande </a:t>
            </a:r>
          </a:p>
          <a:p>
            <a:r>
              <a:rPr lang="sv-SE"/>
              <a:t>• Barnet har en progression i sitt lärande över tid </a:t>
            </a:r>
          </a:p>
          <a:p>
            <a:endParaRPr lang="sv-SE"/>
          </a:p>
          <a:p>
            <a:r>
              <a:rPr lang="sv-SE"/>
              <a:t>Att gå i förskolan och skolan </a:t>
            </a:r>
          </a:p>
          <a:p>
            <a:r>
              <a:rPr lang="sv-SE"/>
              <a:t>Detta innebär till exempel att: </a:t>
            </a:r>
          </a:p>
          <a:p>
            <a:r>
              <a:rPr lang="sv-SE"/>
              <a:t>• Barnet har en god närvaro i förskolan/skolan </a:t>
            </a:r>
          </a:p>
          <a:p>
            <a:r>
              <a:rPr lang="sv-SE"/>
              <a:t>• Barnet trivs och mår bra av att vara i förskolan/skolan </a:t>
            </a:r>
          </a:p>
          <a:p>
            <a:r>
              <a:rPr lang="sv-SE"/>
              <a:t>• Barnet känner sig tryggt i förskolan/skolan </a:t>
            </a:r>
          </a:p>
          <a:p>
            <a:r>
              <a:rPr lang="sv-SE"/>
              <a:t>• Barnet har en god studiemiljö med förutsättningar för sitt lärande i förskolan/skolan samt hemmet </a:t>
            </a:r>
          </a:p>
          <a:p>
            <a:endParaRPr lang="sv-SE"/>
          </a:p>
          <a:p>
            <a:r>
              <a:rPr lang="sv-SE"/>
              <a:t>Barnkonventionen (artikel 19, 28, 29)</a:t>
            </a:r>
          </a:p>
          <a:p>
            <a:r>
              <a:rPr lang="sv-SE"/>
              <a:t>Alla barn har rätt till kostnadsfri utbildning samt likvärdig tillgång till gymnasieutbildning och högre utbildning. Förskolan och skolan ska utifrån barnets behov (och eventuell funktionsnedsättning) ge barnet de stöd som behövs för barnets emotionella, kognitiva, verbala, sociala, moraliska, fysiska och psykiska utveckling. Vi ska underlätta för barn att vara närvarande i skolan och fullfölja sin utbildning. Barn har rätt att känna sig trygga i skolan och vi ska säkerställa att barn inte utsätts för någon form av diskriminering, mobbning, våld eller övergrepp, varken i förskolan/skolan, hemmet, fritiden eller i sociala forum. </a:t>
            </a:r>
          </a:p>
        </p:txBody>
      </p:sp>
      <p:sp>
        <p:nvSpPr>
          <p:cNvPr id="4" name="Platshållare för bildnummer 3"/>
          <p:cNvSpPr>
            <a:spLocks noGrp="1"/>
          </p:cNvSpPr>
          <p:nvPr>
            <p:ph type="sldNum" sz="quarter" idx="5"/>
          </p:nvPr>
        </p:nvSpPr>
        <p:spPr/>
        <p:txBody>
          <a:bodyPr/>
          <a:lstStyle/>
          <a:p>
            <a:fld id="{384418F5-5FA1-4CD4-BB1E-6F5FF7010A87}" type="slidenum">
              <a:rPr lang="sv-SE" smtClean="0"/>
              <a:t>6</a:t>
            </a:fld>
            <a:endParaRPr lang="sv-SE"/>
          </a:p>
        </p:txBody>
      </p:sp>
    </p:spTree>
    <p:extLst>
      <p:ext uri="{BB962C8B-B14F-4D97-AF65-F5344CB8AC3E}">
        <p14:creationId xmlns:p14="http://schemas.microsoft.com/office/powerpoint/2010/main" val="360079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Omsorg</a:t>
            </a:r>
          </a:p>
          <a:p>
            <a:r>
              <a:rPr lang="sv-SE"/>
              <a:t>Att ha vuxna som tar hand om barnet </a:t>
            </a:r>
          </a:p>
          <a:p>
            <a:r>
              <a:rPr lang="sv-SE"/>
              <a:t>Detta innebär till exempel att: </a:t>
            </a:r>
          </a:p>
          <a:p>
            <a:r>
              <a:rPr lang="sv-SE"/>
              <a:t>• Barnet har en trygg anknytning/relation till och samspel med de vuxna som tar hand om barnet </a:t>
            </a:r>
          </a:p>
          <a:p>
            <a:r>
              <a:rPr lang="sv-SE"/>
              <a:t>• Barnet har trygga och närvarande vuxna som lyssnar på och bryr sig om barnet </a:t>
            </a:r>
          </a:p>
          <a:p>
            <a:r>
              <a:rPr lang="sv-SE"/>
              <a:t>• Barnet har vuxna som ger vägledning, stöd och stöttning utifrån barnets behov, ålder och mognad </a:t>
            </a:r>
          </a:p>
          <a:p>
            <a:r>
              <a:rPr lang="sv-SE"/>
              <a:t>• Barnet har vuxna i sin närhet som är positiva förebilder </a:t>
            </a:r>
          </a:p>
          <a:p>
            <a:endParaRPr lang="sv-SE"/>
          </a:p>
          <a:p>
            <a:r>
              <a:rPr lang="sv-SE"/>
              <a:t>Att ha fungerande vardagsrutiner </a:t>
            </a:r>
          </a:p>
          <a:p>
            <a:r>
              <a:rPr lang="sv-SE"/>
              <a:t>Detta innebär till exempel att: </a:t>
            </a:r>
          </a:p>
          <a:p>
            <a:r>
              <a:rPr lang="sv-SE"/>
              <a:t>• Barnet har fungerande och förutsägbara vardagsrutiner </a:t>
            </a:r>
          </a:p>
          <a:p>
            <a:r>
              <a:rPr lang="sv-SE"/>
              <a:t>• Barnet ges ansvar efter förmåga, ålder och mognad </a:t>
            </a:r>
          </a:p>
          <a:p>
            <a:r>
              <a:rPr lang="sv-SE"/>
              <a:t>• Barnet har ändamålsenliga kläder och utrustning utifrån behov </a:t>
            </a:r>
          </a:p>
          <a:p>
            <a:endParaRPr lang="sv-SE"/>
          </a:p>
          <a:p>
            <a:r>
              <a:rPr lang="sv-SE"/>
              <a:t>Barnkonventionen (artikel 3, 5, 9, 18, 26 och 27) </a:t>
            </a:r>
          </a:p>
          <a:p>
            <a:r>
              <a:rPr lang="sv-SE"/>
              <a:t>Alla barn har rätt till en god daglig omsorg från sina föräldrar, vårdnadshavare eller andra med ansvar för barnets omsorg. Barnets bästa ska vara utgångspunkt för omsorgen om barnet. Alla barn har rätt till social trygghet och skälig levnadsstandard, vilket inkluderar ett värdigt boende, tillräcklig och näringsrik mat samt ändamålsenliga kläder och utrustning efter behov. </a:t>
            </a:r>
          </a:p>
        </p:txBody>
      </p:sp>
      <p:sp>
        <p:nvSpPr>
          <p:cNvPr id="4" name="Platshållare för bildnummer 3"/>
          <p:cNvSpPr>
            <a:spLocks noGrp="1"/>
          </p:cNvSpPr>
          <p:nvPr>
            <p:ph type="sldNum" sz="quarter" idx="5"/>
          </p:nvPr>
        </p:nvSpPr>
        <p:spPr/>
        <p:txBody>
          <a:bodyPr/>
          <a:lstStyle/>
          <a:p>
            <a:fld id="{384418F5-5FA1-4CD4-BB1E-6F5FF7010A87}" type="slidenum">
              <a:rPr lang="sv-SE" smtClean="0"/>
              <a:t>7</a:t>
            </a:fld>
            <a:endParaRPr lang="sv-SE"/>
          </a:p>
        </p:txBody>
      </p:sp>
    </p:spTree>
    <p:extLst>
      <p:ext uri="{BB962C8B-B14F-4D97-AF65-F5344CB8AC3E}">
        <p14:creationId xmlns:p14="http://schemas.microsoft.com/office/powerpoint/2010/main" val="191053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HEMMET </a:t>
            </a:r>
          </a:p>
          <a:p>
            <a:r>
              <a:rPr lang="sv-SE"/>
              <a:t>Att ha ett tryggt boende </a:t>
            </a:r>
          </a:p>
          <a:p>
            <a:r>
              <a:rPr lang="sv-SE"/>
              <a:t>Detta innebär till exempel att: </a:t>
            </a:r>
          </a:p>
          <a:p>
            <a:r>
              <a:rPr lang="sv-SE"/>
              <a:t>• Barnet har en plats eller flera platser som barnet kallar hemma, som är lämpligt och tryggt, samt anpassat utifrån barnets behov</a:t>
            </a:r>
          </a:p>
          <a:p>
            <a:r>
              <a:rPr lang="sv-SE"/>
              <a:t> • Om barnet har flera hem har de vuxna positivt samarbete kring barnets omsorg, utveckling och uppfostran </a:t>
            </a:r>
          </a:p>
          <a:p>
            <a:r>
              <a:rPr lang="sv-SE"/>
              <a:t>• Barnet har en egen vrå i sitt hem där det finns möjlighet till lugn och ro (trångboddhet) </a:t>
            </a:r>
          </a:p>
          <a:p>
            <a:r>
              <a:rPr lang="sv-SE"/>
              <a:t>• Barnet kan ta hem kompisar </a:t>
            </a:r>
          </a:p>
          <a:p>
            <a:endParaRPr lang="sv-SE"/>
          </a:p>
          <a:p>
            <a:r>
              <a:rPr lang="sv-SE"/>
              <a:t>Familjens ekonomi </a:t>
            </a:r>
          </a:p>
          <a:p>
            <a:r>
              <a:rPr lang="sv-SE"/>
              <a:t>Detta innebär till exempel att: </a:t>
            </a:r>
          </a:p>
          <a:p>
            <a:r>
              <a:rPr lang="sv-SE"/>
              <a:t>• Barnet får sina grundläggande behov av t.ex. mat, kläder och lämpligt boende till godosedda </a:t>
            </a:r>
          </a:p>
          <a:p>
            <a:r>
              <a:rPr lang="sv-SE"/>
              <a:t>• Barnet behöver inte oroa sig för familjens ekonomi</a:t>
            </a:r>
          </a:p>
          <a:p>
            <a:r>
              <a:rPr lang="sv-SE"/>
              <a:t>• Barnet ges möjlighet till fritidsaktiviteter Barnets familjebakgrund Detta innebär till exempel att: </a:t>
            </a:r>
          </a:p>
          <a:p>
            <a:r>
              <a:rPr lang="sv-SE"/>
              <a:t>• Barnet har trygg uppväxt med sin familj, så länge detta är förenligt med barnets bästa</a:t>
            </a:r>
          </a:p>
          <a:p>
            <a:r>
              <a:rPr lang="sv-SE"/>
              <a:t>• Barnet har tillgång till sin historia och familjebakgrund • Barnet ska ha möjlighet till stöttning och uppmuntran i studier </a:t>
            </a:r>
          </a:p>
          <a:p>
            <a:r>
              <a:rPr lang="sv-SE"/>
              <a:t>• Barnet ska få förutsättningar för att hantera parallella världar t.ex. flera familjer och kulturer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Barnkonventionen (artikel 5, 6, 9, 18, 24, 26, 27, 28 och 31) </a:t>
            </a:r>
          </a:p>
          <a:p>
            <a:r>
              <a:rPr lang="sv-SE"/>
              <a:t>Alla barn har rätt till en god daglig omsorg från sina föräldrar, vårdnadshavare eller andra med ansvar för barnets omsorg. Alla barn har rätt till ett värdigt och tryggt boende som ger goda förutsättningar för barnets hälsa och utveckling samt lek och läxläsning. Alla barn har rätt till social trygghet och skälig levnadsstandard, vilket inkluderar ett värdigt boende, tillräcklig och näringsrik mat samt ändamålsenliga kläder och utrustning efter behov. </a:t>
            </a:r>
          </a:p>
        </p:txBody>
      </p:sp>
      <p:sp>
        <p:nvSpPr>
          <p:cNvPr id="4" name="Platshållare för bildnummer 3"/>
          <p:cNvSpPr>
            <a:spLocks noGrp="1"/>
          </p:cNvSpPr>
          <p:nvPr>
            <p:ph type="sldNum" sz="quarter" idx="5"/>
          </p:nvPr>
        </p:nvSpPr>
        <p:spPr/>
        <p:txBody>
          <a:bodyPr/>
          <a:lstStyle/>
          <a:p>
            <a:fld id="{384418F5-5FA1-4CD4-BB1E-6F5FF7010A87}" type="slidenum">
              <a:rPr lang="sv-SE" smtClean="0"/>
              <a:t>8</a:t>
            </a:fld>
            <a:endParaRPr lang="sv-SE"/>
          </a:p>
        </p:txBody>
      </p:sp>
    </p:spTree>
    <p:extLst>
      <p:ext uri="{BB962C8B-B14F-4D97-AF65-F5344CB8AC3E}">
        <p14:creationId xmlns:p14="http://schemas.microsoft.com/office/powerpoint/2010/main" val="3570457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RELATIONER </a:t>
            </a:r>
          </a:p>
          <a:p>
            <a:r>
              <a:rPr lang="sv-SE"/>
              <a:t>Att kunna samspela med andra </a:t>
            </a:r>
          </a:p>
          <a:p>
            <a:r>
              <a:rPr lang="sv-SE"/>
              <a:t>Detta innebär till exempel att: </a:t>
            </a:r>
          </a:p>
          <a:p>
            <a:r>
              <a:rPr lang="sv-SE"/>
              <a:t>• Barnet kan skapa kontakt och vara social </a:t>
            </a:r>
          </a:p>
          <a:p>
            <a:r>
              <a:rPr lang="sv-SE"/>
              <a:t>• Barnet visar empati, lyssnar och är intresserad av andra </a:t>
            </a:r>
          </a:p>
          <a:p>
            <a:r>
              <a:rPr lang="sv-SE"/>
              <a:t>• Barnet visar andra respekt, t.ex. genom sitt bemötande och språkbruk </a:t>
            </a:r>
          </a:p>
          <a:p>
            <a:r>
              <a:rPr lang="sv-SE"/>
              <a:t>• Barnet har positiva relationer med kompisar och har möjlighet att vara med sina kompisar </a:t>
            </a:r>
          </a:p>
          <a:p>
            <a:r>
              <a:rPr lang="sv-SE"/>
              <a:t>• Barnet förstår och kan hantera krav samt förväntningar från omgivningen </a:t>
            </a:r>
          </a:p>
          <a:p>
            <a:r>
              <a:rPr lang="sv-SE"/>
              <a:t>• Barnet har förmåga till gränssättande och fysisk integritet </a:t>
            </a:r>
          </a:p>
          <a:p>
            <a:r>
              <a:rPr lang="sv-SE"/>
              <a:t>• Barnet kan hantera konflikter på ett bra sätt </a:t>
            </a:r>
          </a:p>
          <a:p>
            <a:endParaRPr lang="sv-SE"/>
          </a:p>
          <a:p>
            <a:r>
              <a:rPr lang="sv-SE"/>
              <a:t>Att känna sig accepterad </a:t>
            </a:r>
          </a:p>
          <a:p>
            <a:r>
              <a:rPr lang="sv-SE"/>
              <a:t>Detta innebär till exempel att: </a:t>
            </a:r>
          </a:p>
          <a:p>
            <a:r>
              <a:rPr lang="sv-SE"/>
              <a:t>• Barnet vågar och får vara sig själv</a:t>
            </a:r>
          </a:p>
          <a:p>
            <a:r>
              <a:rPr lang="sv-SE"/>
              <a:t>• Barnet får vara med och deltar i sociala sammanhang i förskolan/skolan, på fritiden och i hemmet </a:t>
            </a:r>
          </a:p>
          <a:p>
            <a:r>
              <a:rPr lang="sv-SE"/>
              <a:t>• Barnet känner sig accepterad, respekterad, sedd och lyssnad på </a:t>
            </a:r>
          </a:p>
          <a:p>
            <a:endParaRPr lang="sv-SE"/>
          </a:p>
          <a:p>
            <a:r>
              <a:rPr lang="sv-SE"/>
              <a:t>Att få stöd och stöttning </a:t>
            </a:r>
          </a:p>
          <a:p>
            <a:r>
              <a:rPr lang="sv-SE"/>
              <a:t>Detta innebär till exempel att: </a:t>
            </a:r>
          </a:p>
          <a:p>
            <a:r>
              <a:rPr lang="sv-SE"/>
              <a:t>• Barnet får hjälp att förstå konsekvenser av barnets handlingar och utvecklar en känsla för vad som är ett accepterat beteende </a:t>
            </a:r>
          </a:p>
          <a:p>
            <a:r>
              <a:rPr lang="sv-SE"/>
              <a:t>• Barnet har någon som ger stöd och stöttning när barnet behöver </a:t>
            </a:r>
          </a:p>
          <a:p>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Barnkonventionen (artikel 6, 9, 18 och 29)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Goda relationer är viktigt för barn i deras utveckling, mående och för att fungera i samhället. För barnet är samspel med andra, att känna sig accepterad och få stöd och stöttning viktigt för goda förutsättningar för barnets utveckling. </a:t>
            </a:r>
          </a:p>
          <a:p>
            <a:endParaRPr lang="sv-SE"/>
          </a:p>
        </p:txBody>
      </p:sp>
      <p:sp>
        <p:nvSpPr>
          <p:cNvPr id="4" name="Platshållare för bildnummer 3"/>
          <p:cNvSpPr>
            <a:spLocks noGrp="1"/>
          </p:cNvSpPr>
          <p:nvPr>
            <p:ph type="sldNum" sz="quarter" idx="5"/>
          </p:nvPr>
        </p:nvSpPr>
        <p:spPr/>
        <p:txBody>
          <a:bodyPr/>
          <a:lstStyle/>
          <a:p>
            <a:fld id="{384418F5-5FA1-4CD4-BB1E-6F5FF7010A87}" type="slidenum">
              <a:rPr lang="sv-SE" smtClean="0"/>
              <a:t>9</a:t>
            </a:fld>
            <a:endParaRPr lang="sv-SE"/>
          </a:p>
        </p:txBody>
      </p:sp>
    </p:spTree>
    <p:extLst>
      <p:ext uri="{BB962C8B-B14F-4D97-AF65-F5344CB8AC3E}">
        <p14:creationId xmlns:p14="http://schemas.microsoft.com/office/powerpoint/2010/main" val="323569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bild utan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605AED-42C6-4D66-88BD-CC8BBEB60B0E}"/>
              </a:ext>
            </a:extLst>
          </p:cNvPr>
          <p:cNvSpPr>
            <a:spLocks noGrp="1"/>
          </p:cNvSpPr>
          <p:nvPr>
            <p:ph type="ctrTitle" hasCustomPrompt="1"/>
          </p:nvPr>
        </p:nvSpPr>
        <p:spPr>
          <a:xfrm>
            <a:off x="1524000" y="1122363"/>
            <a:ext cx="9144000" cy="2387600"/>
          </a:xfrm>
        </p:spPr>
        <p:txBody>
          <a:bodyPr anchor="b">
            <a:normAutofit/>
          </a:bodyPr>
          <a:lstStyle>
            <a:lvl1pPr algn="ctr">
              <a:defRPr sz="4800">
                <a:latin typeface="Century Gothic" panose="020B0502020202020204" pitchFamily="34" charset="0"/>
              </a:defRPr>
            </a:lvl1pPr>
          </a:lstStyle>
          <a:p>
            <a:r>
              <a:rPr lang="sv-SE"/>
              <a:t>Startsida utan bild</a:t>
            </a:r>
          </a:p>
        </p:txBody>
      </p:sp>
      <p:sp>
        <p:nvSpPr>
          <p:cNvPr id="3" name="Underrubrik 2">
            <a:extLst>
              <a:ext uri="{FF2B5EF4-FFF2-40B4-BE49-F238E27FC236}">
                <a16:creationId xmlns:a16="http://schemas.microsoft.com/office/drawing/2014/main" id="{F0AE40DD-7DBD-47F6-B0A4-0B43A2178A3A}"/>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Startsida utan bild</a:t>
            </a:r>
          </a:p>
        </p:txBody>
      </p:sp>
      <p:sp>
        <p:nvSpPr>
          <p:cNvPr id="5" name="Platshållare för sidfot 4">
            <a:extLst>
              <a:ext uri="{FF2B5EF4-FFF2-40B4-BE49-F238E27FC236}">
                <a16:creationId xmlns:a16="http://schemas.microsoft.com/office/drawing/2014/main" id="{A0543BBD-7B9F-4039-AF4B-9EC5F6F849B2}"/>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240842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818B33-5D9C-4FD8-8A91-14282CCCAE77}"/>
              </a:ext>
            </a:extLst>
          </p:cNvPr>
          <p:cNvSpPr>
            <a:spLocks noGrp="1"/>
          </p:cNvSpPr>
          <p:nvPr>
            <p:ph type="title"/>
          </p:nvPr>
        </p:nvSpPr>
        <p:spPr>
          <a:xfrm>
            <a:off x="839788" y="457200"/>
            <a:ext cx="3932237" cy="1600200"/>
          </a:xfrm>
        </p:spPr>
        <p:txBody>
          <a:bodyPr anchor="b">
            <a:normAutofit/>
          </a:bodyPr>
          <a:lstStyle>
            <a:lvl1pPr>
              <a:defRPr sz="2800">
                <a:latin typeface="Century Gothic" panose="020B0502020202020204" pitchFamily="34" charset="0"/>
              </a:defRPr>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C4C0F26-3D76-4A48-B099-09EF60934861}"/>
              </a:ext>
            </a:extLst>
          </p:cNvPr>
          <p:cNvSpPr>
            <a:spLocks noGrp="1"/>
          </p:cNvSpPr>
          <p:nvPr>
            <p:ph type="pic" idx="1"/>
          </p:nvPr>
        </p:nvSpPr>
        <p:spPr>
          <a:xfrm>
            <a:off x="5183188" y="987425"/>
            <a:ext cx="6172200" cy="4584319"/>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877D7A35-C7F2-43D8-B0B1-4B32B99B8557}"/>
              </a:ext>
            </a:extLst>
          </p:cNvPr>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12BBFC5F-E377-4E14-B542-B94DA3B166F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25274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vå innehåll - grönblå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D843C-3ACD-49ED-9840-15272A877422}"/>
              </a:ext>
            </a:extLst>
          </p:cNvPr>
          <p:cNvSpPr>
            <a:spLocks noGrp="1"/>
          </p:cNvSpPr>
          <p:nvPr>
            <p:ph type="title"/>
          </p:nvPr>
        </p:nvSpPr>
        <p:spPr>
          <a:xfrm>
            <a:off x="839788" y="365125"/>
            <a:ext cx="10515600" cy="1325563"/>
          </a:xfrm>
        </p:spPr>
        <p:txBody>
          <a:bodyPr>
            <a:normAutofit/>
          </a:bodyPr>
          <a:lstStyle>
            <a:lvl1pPr>
              <a:defRPr sz="3600">
                <a:solidFill>
                  <a:srgbClr val="5F7D8C"/>
                </a:solidFill>
                <a:latin typeface="Century Gothic" panose="020B0502020202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ECAB37E0-6E3E-4F9D-B0FC-C197CA39A86B}"/>
              </a:ext>
            </a:extLst>
          </p:cNvPr>
          <p:cNvSpPr>
            <a:spLocks noGrp="1"/>
          </p:cNvSpPr>
          <p:nvPr>
            <p:ph sz="half" idx="2"/>
          </p:nvPr>
        </p:nvSpPr>
        <p:spPr>
          <a:xfrm>
            <a:off x="839788" y="1810512"/>
            <a:ext cx="5157787" cy="4379151"/>
          </a:xfrm>
        </p:spPr>
        <p:txBody>
          <a:bodyPr/>
          <a:lstStyle>
            <a:lvl1pPr>
              <a:buClr>
                <a:srgbClr val="5F7D8C"/>
              </a:buClr>
              <a:defRPr sz="2400">
                <a:latin typeface="Cambria" panose="02040503050406030204" pitchFamily="18" charset="0"/>
                <a:ea typeface="Cambria" panose="02040503050406030204" pitchFamily="18" charset="0"/>
              </a:defRPr>
            </a:lvl1pPr>
            <a:lvl2pPr>
              <a:buClr>
                <a:srgbClr val="5F7D8C"/>
              </a:buClr>
              <a:defRPr sz="2200">
                <a:latin typeface="Cambria" panose="02040503050406030204" pitchFamily="18" charset="0"/>
                <a:ea typeface="Cambria" panose="02040503050406030204" pitchFamily="18" charset="0"/>
              </a:defRPr>
            </a:lvl2pPr>
            <a:lvl3pPr>
              <a:buClr>
                <a:srgbClr val="5F7D8C"/>
              </a:buClr>
              <a:defRPr sz="2000">
                <a:latin typeface="Cambria" panose="02040503050406030204" pitchFamily="18" charset="0"/>
                <a:ea typeface="Cambria" panose="02040503050406030204" pitchFamily="18" charset="0"/>
              </a:defRPr>
            </a:lvl3pPr>
            <a:lvl4pPr>
              <a:buClr>
                <a:srgbClr val="5F7D8C"/>
              </a:buCl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innehåll 5">
            <a:extLst>
              <a:ext uri="{FF2B5EF4-FFF2-40B4-BE49-F238E27FC236}">
                <a16:creationId xmlns:a16="http://schemas.microsoft.com/office/drawing/2014/main" id="{A4895E3D-3DA3-4502-813D-A13A44F5B0B6}"/>
              </a:ext>
            </a:extLst>
          </p:cNvPr>
          <p:cNvSpPr>
            <a:spLocks noGrp="1"/>
          </p:cNvSpPr>
          <p:nvPr>
            <p:ph sz="quarter" idx="4"/>
          </p:nvPr>
        </p:nvSpPr>
        <p:spPr>
          <a:xfrm>
            <a:off x="6172200" y="1810512"/>
            <a:ext cx="5183188" cy="3763941"/>
          </a:xfrm>
        </p:spPr>
        <p:txBody>
          <a:bodyPr/>
          <a:lstStyle>
            <a:lvl1pPr>
              <a:buClr>
                <a:srgbClr val="5F7D8C"/>
              </a:buClr>
              <a:defRPr sz="2400">
                <a:latin typeface="Cambria" panose="02040503050406030204" pitchFamily="18" charset="0"/>
                <a:ea typeface="Cambria" panose="02040503050406030204" pitchFamily="18" charset="0"/>
              </a:defRPr>
            </a:lvl1pPr>
            <a:lvl2pPr>
              <a:buClr>
                <a:srgbClr val="5F7D8C"/>
              </a:buClr>
              <a:defRPr sz="2200">
                <a:latin typeface="Cambria" panose="02040503050406030204" pitchFamily="18" charset="0"/>
                <a:ea typeface="Cambria" panose="02040503050406030204" pitchFamily="18" charset="0"/>
              </a:defRPr>
            </a:lvl2pPr>
            <a:lvl3pPr>
              <a:buClr>
                <a:srgbClr val="5F7D8C"/>
              </a:buClr>
              <a:defRPr>
                <a:latin typeface="Cambria" panose="02040503050406030204" pitchFamily="18" charset="0"/>
                <a:ea typeface="Cambria" panose="02040503050406030204" pitchFamily="18" charset="0"/>
              </a:defRPr>
            </a:lvl3pPr>
            <a:lvl4pPr>
              <a:buClr>
                <a:srgbClr val="5F7D8C"/>
              </a:buCl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Platshållare för sidfot 7">
            <a:extLst>
              <a:ext uri="{FF2B5EF4-FFF2-40B4-BE49-F238E27FC236}">
                <a16:creationId xmlns:a16="http://schemas.microsoft.com/office/drawing/2014/main" id="{AF4095D8-1C60-43FD-B688-AFDA21ECCDC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51196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ög bild till vänster">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E82670D-ED1A-4DA8-AAA0-8B1DFD23C8A4}" type="slidenum">
              <a:rPr lang="sv-SE" smtClean="0"/>
              <a:t>‹#›</a:t>
            </a:fld>
            <a:endParaRPr lang="sv-SE"/>
          </a:p>
        </p:txBody>
      </p:sp>
      <p:sp>
        <p:nvSpPr>
          <p:cNvPr id="5" name="Rubrik 1"/>
          <p:cNvSpPr>
            <a:spLocks noGrp="1"/>
          </p:cNvSpPr>
          <p:nvPr>
            <p:ph type="title"/>
          </p:nvPr>
        </p:nvSpPr>
        <p:spPr>
          <a:xfrm>
            <a:off x="1142965" y="291316"/>
            <a:ext cx="10439435" cy="817295"/>
          </a:xfrm>
        </p:spPr>
        <p:txBody>
          <a:bodyPr>
            <a:normAutofit/>
          </a:bodyPr>
          <a:lstStyle>
            <a:lvl1pPr algn="l">
              <a:defRPr sz="3000" b="0"/>
            </a:lvl1pPr>
          </a:lstStyle>
          <a:p>
            <a:r>
              <a:rPr lang="sv-SE"/>
              <a:t>Klicka här för att ändra mall för rubrikformat</a:t>
            </a:r>
          </a:p>
        </p:txBody>
      </p:sp>
      <p:sp>
        <p:nvSpPr>
          <p:cNvPr id="7" name="Platshållare för bild 6"/>
          <p:cNvSpPr>
            <a:spLocks noGrp="1"/>
          </p:cNvSpPr>
          <p:nvPr>
            <p:ph type="pic" sz="quarter" idx="13"/>
          </p:nvPr>
        </p:nvSpPr>
        <p:spPr>
          <a:xfrm>
            <a:off x="1270000" y="1165227"/>
            <a:ext cx="3503613" cy="4765675"/>
          </a:xfrm>
        </p:spPr>
        <p:txBody>
          <a:bodyPr/>
          <a:lstStyle/>
          <a:p>
            <a:r>
              <a:rPr lang="sv-SE"/>
              <a:t>Klicka på ikonen för att lägga till en bild</a:t>
            </a:r>
          </a:p>
        </p:txBody>
      </p:sp>
      <p:sp>
        <p:nvSpPr>
          <p:cNvPr id="9" name="Platshållare för text 8"/>
          <p:cNvSpPr>
            <a:spLocks noGrp="1"/>
          </p:cNvSpPr>
          <p:nvPr>
            <p:ph type="body" sz="quarter" idx="14"/>
          </p:nvPr>
        </p:nvSpPr>
        <p:spPr>
          <a:xfrm>
            <a:off x="5016500" y="1165225"/>
            <a:ext cx="6101957" cy="4791075"/>
          </a:xfrm>
        </p:spPr>
        <p:txBody>
          <a:bodyPr/>
          <a:lstStyle>
            <a:lvl1pPr marL="342900" indent="-342900" algn="l">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54663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rtbild utan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605AED-42C6-4D66-88BD-CC8BBEB60B0E}"/>
              </a:ext>
            </a:extLst>
          </p:cNvPr>
          <p:cNvSpPr>
            <a:spLocks noGrp="1"/>
          </p:cNvSpPr>
          <p:nvPr>
            <p:ph type="ctrTitle" hasCustomPrompt="1"/>
          </p:nvPr>
        </p:nvSpPr>
        <p:spPr>
          <a:xfrm>
            <a:off x="1524000" y="1122363"/>
            <a:ext cx="9144000" cy="2387600"/>
          </a:xfrm>
        </p:spPr>
        <p:txBody>
          <a:bodyPr anchor="b">
            <a:normAutofit/>
          </a:bodyPr>
          <a:lstStyle>
            <a:lvl1pPr algn="ctr">
              <a:defRPr sz="4800">
                <a:latin typeface="Century Gothic" panose="020B0502020202020204" pitchFamily="34" charset="0"/>
              </a:defRPr>
            </a:lvl1pPr>
          </a:lstStyle>
          <a:p>
            <a:r>
              <a:rPr lang="sv-SE"/>
              <a:t>Startsida utan bild</a:t>
            </a:r>
          </a:p>
        </p:txBody>
      </p:sp>
      <p:sp>
        <p:nvSpPr>
          <p:cNvPr id="3" name="Underrubrik 2">
            <a:extLst>
              <a:ext uri="{FF2B5EF4-FFF2-40B4-BE49-F238E27FC236}">
                <a16:creationId xmlns:a16="http://schemas.microsoft.com/office/drawing/2014/main" id="{F0AE40DD-7DBD-47F6-B0A4-0B43A2178A3A}"/>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Startsida utan bild</a:t>
            </a:r>
          </a:p>
        </p:txBody>
      </p:sp>
      <p:sp>
        <p:nvSpPr>
          <p:cNvPr id="5" name="Platshållare för sidfot 4">
            <a:extLst>
              <a:ext uri="{FF2B5EF4-FFF2-40B4-BE49-F238E27FC236}">
                <a16:creationId xmlns:a16="http://schemas.microsoft.com/office/drawing/2014/main" id="{A0543BBD-7B9F-4039-AF4B-9EC5F6F849B2}"/>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61398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bild med en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1EB11-84E6-45C2-A886-E32A2567F444}"/>
              </a:ext>
            </a:extLst>
          </p:cNvPr>
          <p:cNvSpPr>
            <a:spLocks noGrp="1"/>
          </p:cNvSpPr>
          <p:nvPr>
            <p:ph type="title" hasCustomPrompt="1"/>
          </p:nvPr>
        </p:nvSpPr>
        <p:spPr>
          <a:xfrm>
            <a:off x="831850" y="310121"/>
            <a:ext cx="10604328" cy="1500187"/>
          </a:xfrm>
        </p:spPr>
        <p:txBody>
          <a:bodyPr anchor="b">
            <a:normAutofit/>
          </a:bodyPr>
          <a:lstStyle>
            <a:lvl1pPr algn="ctr">
              <a:defRPr sz="4400">
                <a:latin typeface="Century Gothic" panose="020B0502020202020204" pitchFamily="34" charset="0"/>
              </a:defRPr>
            </a:lvl1pPr>
          </a:lstStyle>
          <a:p>
            <a:r>
              <a:rPr lang="sv-SE"/>
              <a:t>Startsida med en bild</a:t>
            </a:r>
          </a:p>
        </p:txBody>
      </p:sp>
      <p:sp>
        <p:nvSpPr>
          <p:cNvPr id="3" name="Platshållare för text 2">
            <a:extLst>
              <a:ext uri="{FF2B5EF4-FFF2-40B4-BE49-F238E27FC236}">
                <a16:creationId xmlns:a16="http://schemas.microsoft.com/office/drawing/2014/main" id="{C649AC2F-761C-4F21-8A62-835C8FBE03B1}"/>
              </a:ext>
            </a:extLst>
          </p:cNvPr>
          <p:cNvSpPr>
            <a:spLocks noGrp="1"/>
          </p:cNvSpPr>
          <p:nvPr>
            <p:ph type="body" idx="1" hasCustomPrompt="1"/>
          </p:nvPr>
        </p:nvSpPr>
        <p:spPr>
          <a:xfrm>
            <a:off x="2468880" y="5054055"/>
            <a:ext cx="7333488" cy="859270"/>
          </a:xfrm>
        </p:spPr>
        <p:txBody>
          <a:bodyPr>
            <a:normAutofit/>
          </a:bodyPr>
          <a:lstStyle>
            <a:lvl1pPr marL="0" indent="0">
              <a:buNone/>
              <a:defRPr sz="2000">
                <a:solidFill>
                  <a:schemeClr val="bg1">
                    <a:lumMod val="5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Startsida med en bild</a:t>
            </a:r>
          </a:p>
        </p:txBody>
      </p:sp>
      <p:sp>
        <p:nvSpPr>
          <p:cNvPr id="8" name="Platshållare för bild 7">
            <a:extLst>
              <a:ext uri="{FF2B5EF4-FFF2-40B4-BE49-F238E27FC236}">
                <a16:creationId xmlns:a16="http://schemas.microsoft.com/office/drawing/2014/main" id="{8CCD528F-B2DF-4D18-BE9D-681AD5AB34FB}"/>
              </a:ext>
            </a:extLst>
          </p:cNvPr>
          <p:cNvSpPr>
            <a:spLocks noGrp="1"/>
          </p:cNvSpPr>
          <p:nvPr>
            <p:ph type="pic" sz="quarter" idx="13"/>
          </p:nvPr>
        </p:nvSpPr>
        <p:spPr>
          <a:xfrm>
            <a:off x="2468880" y="2038350"/>
            <a:ext cx="7333488" cy="2824034"/>
          </a:xfrm>
        </p:spPr>
        <p:txBody>
          <a:bodyPr/>
          <a:lstStyle>
            <a:lvl1pPr marL="0" indent="0">
              <a:buNone/>
              <a:defRPr/>
            </a:lvl1pPr>
          </a:lstStyle>
          <a:p>
            <a:r>
              <a:rPr lang="sv-SE"/>
              <a:t>Klicka på ikonen för att lägga till en bild</a:t>
            </a:r>
          </a:p>
        </p:txBody>
      </p:sp>
      <p:sp>
        <p:nvSpPr>
          <p:cNvPr id="9" name="Platshållare för sidfot 4">
            <a:extLst>
              <a:ext uri="{FF2B5EF4-FFF2-40B4-BE49-F238E27FC236}">
                <a16:creationId xmlns:a16="http://schemas.microsoft.com/office/drawing/2014/main" id="{4ED8E56D-B8F3-4CD5-81EB-9FCD0F4C6BCB}"/>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29496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bild med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1EB11-84E6-45C2-A886-E32A2567F444}"/>
              </a:ext>
            </a:extLst>
          </p:cNvPr>
          <p:cNvSpPr>
            <a:spLocks noGrp="1"/>
          </p:cNvSpPr>
          <p:nvPr>
            <p:ph type="title" hasCustomPrompt="1"/>
          </p:nvPr>
        </p:nvSpPr>
        <p:spPr>
          <a:xfrm>
            <a:off x="831850" y="310121"/>
            <a:ext cx="10604328" cy="1500187"/>
          </a:xfrm>
        </p:spPr>
        <p:txBody>
          <a:bodyPr anchor="b">
            <a:normAutofit/>
          </a:bodyPr>
          <a:lstStyle>
            <a:lvl1pPr algn="ctr">
              <a:defRPr sz="4400">
                <a:latin typeface="Century Gothic" panose="020B0502020202020204" pitchFamily="34" charset="0"/>
              </a:defRPr>
            </a:lvl1pPr>
          </a:lstStyle>
          <a:p>
            <a:r>
              <a:rPr lang="sv-SE"/>
              <a:t>Startsida med två bilder</a:t>
            </a:r>
          </a:p>
        </p:txBody>
      </p:sp>
      <p:sp>
        <p:nvSpPr>
          <p:cNvPr id="3" name="Platshållare för text 2">
            <a:extLst>
              <a:ext uri="{FF2B5EF4-FFF2-40B4-BE49-F238E27FC236}">
                <a16:creationId xmlns:a16="http://schemas.microsoft.com/office/drawing/2014/main" id="{C649AC2F-761C-4F21-8A62-835C8FBE03B1}"/>
              </a:ext>
            </a:extLst>
          </p:cNvPr>
          <p:cNvSpPr>
            <a:spLocks noGrp="1"/>
          </p:cNvSpPr>
          <p:nvPr>
            <p:ph type="body" idx="1" hasCustomPrompt="1"/>
          </p:nvPr>
        </p:nvSpPr>
        <p:spPr>
          <a:xfrm>
            <a:off x="838200" y="5090426"/>
            <a:ext cx="10913247" cy="589778"/>
          </a:xfrm>
        </p:spPr>
        <p:txBody>
          <a:bodyPr>
            <a:normAutofit/>
          </a:bodyPr>
          <a:lstStyle>
            <a:lvl1pPr marL="0" indent="0">
              <a:buNone/>
              <a:defRPr sz="2000">
                <a:solidFill>
                  <a:schemeClr val="bg1">
                    <a:lumMod val="5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Startsida med två bilder</a:t>
            </a:r>
          </a:p>
        </p:txBody>
      </p:sp>
      <p:sp>
        <p:nvSpPr>
          <p:cNvPr id="8" name="Platshållare för bild 7">
            <a:extLst>
              <a:ext uri="{FF2B5EF4-FFF2-40B4-BE49-F238E27FC236}">
                <a16:creationId xmlns:a16="http://schemas.microsoft.com/office/drawing/2014/main" id="{8CCD528F-B2DF-4D18-BE9D-681AD5AB34FB}"/>
              </a:ext>
            </a:extLst>
          </p:cNvPr>
          <p:cNvSpPr>
            <a:spLocks noGrp="1"/>
          </p:cNvSpPr>
          <p:nvPr>
            <p:ph type="pic" sz="quarter" idx="13"/>
          </p:nvPr>
        </p:nvSpPr>
        <p:spPr>
          <a:xfrm>
            <a:off x="838201" y="2038350"/>
            <a:ext cx="5257799" cy="2824034"/>
          </a:xfrm>
        </p:spPr>
        <p:txBody>
          <a:bodyPr/>
          <a:lstStyle>
            <a:lvl1pPr marL="0" indent="0">
              <a:buNone/>
              <a:defRPr/>
            </a:lvl1pPr>
          </a:lstStyle>
          <a:p>
            <a:r>
              <a:rPr lang="sv-SE"/>
              <a:t>Klicka på ikonen för att lägga till en bild</a:t>
            </a:r>
          </a:p>
        </p:txBody>
      </p:sp>
      <p:sp>
        <p:nvSpPr>
          <p:cNvPr id="10" name="Platshållare för bild 9">
            <a:extLst>
              <a:ext uri="{FF2B5EF4-FFF2-40B4-BE49-F238E27FC236}">
                <a16:creationId xmlns:a16="http://schemas.microsoft.com/office/drawing/2014/main" id="{4C10D231-7023-4E76-956A-C1C3D27853AF}"/>
              </a:ext>
            </a:extLst>
          </p:cNvPr>
          <p:cNvSpPr>
            <a:spLocks noGrp="1"/>
          </p:cNvSpPr>
          <p:nvPr>
            <p:ph type="pic" sz="quarter" idx="14"/>
          </p:nvPr>
        </p:nvSpPr>
        <p:spPr>
          <a:xfrm>
            <a:off x="6270625" y="2038350"/>
            <a:ext cx="5165553" cy="2824163"/>
          </a:xfrm>
        </p:spPr>
        <p:txBody>
          <a:bodyPr/>
          <a:lstStyle/>
          <a:p>
            <a:r>
              <a:rPr lang="sv-SE"/>
              <a:t>Klicka på ikonen för att lägga till en bild</a:t>
            </a:r>
          </a:p>
        </p:txBody>
      </p:sp>
      <p:sp>
        <p:nvSpPr>
          <p:cNvPr id="11" name="Platshållare för sidfot 4">
            <a:extLst>
              <a:ext uri="{FF2B5EF4-FFF2-40B4-BE49-F238E27FC236}">
                <a16:creationId xmlns:a16="http://schemas.microsoft.com/office/drawing/2014/main" id="{7F4E845D-7D3C-4B1E-A0EF-F1A4D893878D}"/>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3400253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 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1C54D1-76EA-421E-9EF2-FCB3728AA94A}"/>
              </a:ext>
            </a:extLst>
          </p:cNvPr>
          <p:cNvSpPr>
            <a:spLocks noGrp="1"/>
          </p:cNvSpPr>
          <p:nvPr>
            <p:ph type="title"/>
          </p:nvPr>
        </p:nvSpPr>
        <p:spPr/>
        <p:txBody>
          <a:bodyPr>
            <a:normAutofit/>
          </a:bodyPr>
          <a:lstStyle>
            <a:lvl1pPr>
              <a:defRPr sz="3600">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2B07F8E-999E-48D0-B92B-219427F5FC53}"/>
              </a:ext>
            </a:extLst>
          </p:cNvPr>
          <p:cNvSpPr>
            <a:spLocks noGrp="1"/>
          </p:cNvSpPr>
          <p:nvPr>
            <p:ph idx="1"/>
          </p:nvPr>
        </p:nvSpPr>
        <p:spPr>
          <a:xfrm>
            <a:off x="838200" y="1843913"/>
            <a:ext cx="10515600" cy="3733927"/>
          </a:xfrm>
        </p:spPr>
        <p:txBody>
          <a:bodyPr/>
          <a:lstStyle>
            <a:lvl1pPr>
              <a:buClr>
                <a:schemeClr val="accent3"/>
              </a:buClr>
              <a:defRPr sz="2400"/>
            </a:lvl1pPr>
            <a:lvl2pPr>
              <a:buClr>
                <a:schemeClr val="accent3"/>
              </a:buClr>
              <a:defRPr sz="2200"/>
            </a:lvl2pPr>
            <a:lvl3pPr>
              <a:buClr>
                <a:schemeClr val="accent3"/>
              </a:buClr>
              <a:defRPr/>
            </a:lvl3pPr>
            <a:lvl4pPr>
              <a:buClr>
                <a:schemeClr val="accent3"/>
              </a:buClr>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a:extLst>
              <a:ext uri="{FF2B5EF4-FFF2-40B4-BE49-F238E27FC236}">
                <a16:creationId xmlns:a16="http://schemas.microsoft.com/office/drawing/2014/main" id="{0807B7BF-899E-4359-A8DB-CF3494E46D4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64051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ubrik och två innehåll_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65E69D-A47C-4683-BF90-2A95EDAE9E2F}"/>
              </a:ext>
            </a:extLst>
          </p:cNvPr>
          <p:cNvSpPr>
            <a:spLocks noGrp="1"/>
          </p:cNvSpPr>
          <p:nvPr>
            <p:ph type="title"/>
          </p:nvPr>
        </p:nvSpPr>
        <p:spPr/>
        <p:txBody>
          <a:bodyPr>
            <a:normAutofit/>
          </a:bodyPr>
          <a:lstStyle>
            <a:lvl1pPr>
              <a:defRPr sz="3600">
                <a:solidFill>
                  <a:srgbClr val="7E8C7E"/>
                </a:solidFill>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347752-CBF2-4D3C-B965-EAF447B3F9A9}"/>
              </a:ext>
            </a:extLst>
          </p:cNvPr>
          <p:cNvSpPr>
            <a:spLocks noGrp="1"/>
          </p:cNvSpPr>
          <p:nvPr>
            <p:ph sz="half" idx="1"/>
          </p:nvPr>
        </p:nvSpPr>
        <p:spPr>
          <a:xfrm>
            <a:off x="838200" y="1825625"/>
            <a:ext cx="5181600" cy="4069207"/>
          </a:xfrm>
        </p:spPr>
        <p:txBody>
          <a:bodyPr/>
          <a:lstStyle>
            <a:lvl1pPr>
              <a:buClr>
                <a:schemeClr val="accent4"/>
              </a:buClr>
              <a:defRPr sz="2400">
                <a:latin typeface="Franklin Gothic Book" panose="020B0503020102020204" pitchFamily="34" charset="0"/>
                <a:ea typeface="Cambria" panose="02040503050406030204" pitchFamily="18" charset="0"/>
              </a:defRPr>
            </a:lvl1pPr>
            <a:lvl2pPr>
              <a:buClr>
                <a:schemeClr val="accent4"/>
              </a:buClr>
              <a:defRPr sz="2200">
                <a:latin typeface="Franklin Gothic Book" panose="020B0503020102020204" pitchFamily="34" charset="0"/>
                <a:ea typeface="Cambria" panose="02040503050406030204" pitchFamily="18" charset="0"/>
              </a:defRPr>
            </a:lvl2pPr>
            <a:lvl3pPr>
              <a:buClr>
                <a:schemeClr val="accent4"/>
              </a:buClr>
              <a:defRPr>
                <a:latin typeface="Franklin Gothic Book" panose="020B0503020102020204" pitchFamily="34" charset="0"/>
                <a:ea typeface="Cambria" panose="02040503050406030204" pitchFamily="18" charset="0"/>
              </a:defRPr>
            </a:lvl3pPr>
            <a:lvl4pPr>
              <a:buClr>
                <a:schemeClr val="accent4"/>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a:extLst>
              <a:ext uri="{FF2B5EF4-FFF2-40B4-BE49-F238E27FC236}">
                <a16:creationId xmlns:a16="http://schemas.microsoft.com/office/drawing/2014/main" id="{8495F65B-E88C-4843-A3C4-109ADE106CF8}"/>
              </a:ext>
            </a:extLst>
          </p:cNvPr>
          <p:cNvSpPr>
            <a:spLocks noGrp="1"/>
          </p:cNvSpPr>
          <p:nvPr>
            <p:ph sz="half" idx="2"/>
          </p:nvPr>
        </p:nvSpPr>
        <p:spPr>
          <a:xfrm>
            <a:off x="6172200" y="1825625"/>
            <a:ext cx="5181600" cy="3770503"/>
          </a:xfrm>
        </p:spPr>
        <p:txBody>
          <a:bodyPr/>
          <a:lstStyle>
            <a:lvl1pPr>
              <a:buClr>
                <a:schemeClr val="accent4"/>
              </a:buClr>
              <a:defRPr sz="2400">
                <a:latin typeface="Franklin Gothic Book" panose="020B0503020102020204" pitchFamily="34" charset="0"/>
                <a:ea typeface="Cambria" panose="02040503050406030204" pitchFamily="18" charset="0"/>
              </a:defRPr>
            </a:lvl1pPr>
            <a:lvl2pPr>
              <a:buClr>
                <a:schemeClr val="accent4"/>
              </a:buClr>
              <a:defRPr sz="2200">
                <a:latin typeface="Franklin Gothic Book" panose="020B0503020102020204" pitchFamily="34" charset="0"/>
                <a:ea typeface="Cambria" panose="02040503050406030204" pitchFamily="18" charset="0"/>
              </a:defRPr>
            </a:lvl2pPr>
            <a:lvl3pPr>
              <a:buClr>
                <a:schemeClr val="accent4"/>
              </a:buClr>
              <a:defRPr>
                <a:latin typeface="Franklin Gothic Book" panose="020B0503020102020204" pitchFamily="34" charset="0"/>
                <a:ea typeface="Cambria" panose="02040503050406030204" pitchFamily="18" charset="0"/>
              </a:defRPr>
            </a:lvl3pPr>
            <a:lvl4pPr>
              <a:buClr>
                <a:schemeClr val="accent4"/>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sidfot 5">
            <a:extLst>
              <a:ext uri="{FF2B5EF4-FFF2-40B4-BE49-F238E27FC236}">
                <a16:creationId xmlns:a16="http://schemas.microsoft.com/office/drawing/2014/main" id="{FDFD2310-3CC3-463A-9CE0-FB0229D4F9FA}"/>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923085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två innehåll - grön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D843C-3ACD-49ED-9840-15272A877422}"/>
              </a:ext>
            </a:extLst>
          </p:cNvPr>
          <p:cNvSpPr>
            <a:spLocks noGrp="1"/>
          </p:cNvSpPr>
          <p:nvPr>
            <p:ph type="title"/>
          </p:nvPr>
        </p:nvSpPr>
        <p:spPr>
          <a:xfrm>
            <a:off x="839788" y="365125"/>
            <a:ext cx="10515600" cy="1325563"/>
          </a:xfrm>
        </p:spPr>
        <p:txBody>
          <a:bodyPr>
            <a:normAutofit/>
          </a:bodyPr>
          <a:lstStyle>
            <a:lvl1pPr>
              <a:defRPr sz="3600">
                <a:solidFill>
                  <a:srgbClr val="9A82A0"/>
                </a:solidFill>
                <a:latin typeface="Century Gothic" panose="020B0502020202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ECAB37E0-6E3E-4F9D-B0FC-C197CA39A86B}"/>
              </a:ext>
            </a:extLst>
          </p:cNvPr>
          <p:cNvSpPr>
            <a:spLocks noGrp="1"/>
          </p:cNvSpPr>
          <p:nvPr>
            <p:ph sz="half" idx="2"/>
          </p:nvPr>
        </p:nvSpPr>
        <p:spPr>
          <a:xfrm>
            <a:off x="839788" y="1810513"/>
            <a:ext cx="5157787" cy="4145280"/>
          </a:xfrm>
        </p:spPr>
        <p:txBody>
          <a:bodyPr/>
          <a:lstStyle>
            <a:lvl1pPr>
              <a:buClr>
                <a:srgbClr val="7E8C7E"/>
              </a:buClr>
              <a:defRPr sz="2400">
                <a:latin typeface="Candara" panose="020E0502030303020204" pitchFamily="34" charset="0"/>
                <a:ea typeface="Cambria" panose="02040503050406030204" pitchFamily="18" charset="0"/>
              </a:defRPr>
            </a:lvl1pPr>
            <a:lvl2pPr>
              <a:buClr>
                <a:srgbClr val="7E8C7E"/>
              </a:buClr>
              <a:defRPr sz="2200">
                <a:latin typeface="Candara" panose="020E0502030303020204" pitchFamily="34" charset="0"/>
                <a:ea typeface="Cambria" panose="02040503050406030204" pitchFamily="18" charset="0"/>
              </a:defRPr>
            </a:lvl2pPr>
            <a:lvl3pPr>
              <a:buClr>
                <a:srgbClr val="7E8C7E"/>
              </a:buClr>
              <a:defRPr sz="2000">
                <a:latin typeface="Candara" panose="020E0502030303020204" pitchFamily="34" charset="0"/>
                <a:ea typeface="Cambria" panose="02040503050406030204" pitchFamily="18" charset="0"/>
              </a:defRPr>
            </a:lvl3pPr>
            <a:lvl4pPr>
              <a:buClr>
                <a:srgbClr val="7E8C7E"/>
              </a:buClr>
              <a:defRPr>
                <a:latin typeface="Candara" panose="020E0502030303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innehåll 5">
            <a:extLst>
              <a:ext uri="{FF2B5EF4-FFF2-40B4-BE49-F238E27FC236}">
                <a16:creationId xmlns:a16="http://schemas.microsoft.com/office/drawing/2014/main" id="{A4895E3D-3DA3-4502-813D-A13A44F5B0B6}"/>
              </a:ext>
            </a:extLst>
          </p:cNvPr>
          <p:cNvSpPr>
            <a:spLocks noGrp="1"/>
          </p:cNvSpPr>
          <p:nvPr>
            <p:ph sz="quarter" idx="4"/>
          </p:nvPr>
        </p:nvSpPr>
        <p:spPr>
          <a:xfrm>
            <a:off x="6172200" y="1810513"/>
            <a:ext cx="5183188" cy="3803904"/>
          </a:xfrm>
        </p:spPr>
        <p:txBody>
          <a:bodyPr/>
          <a:lstStyle>
            <a:lvl1pPr>
              <a:buClr>
                <a:srgbClr val="7E8C7E"/>
              </a:buClr>
              <a:defRPr sz="2400">
                <a:latin typeface="Candara" panose="020E0502030303020204" pitchFamily="34" charset="0"/>
                <a:ea typeface="Cambria" panose="02040503050406030204" pitchFamily="18" charset="0"/>
              </a:defRPr>
            </a:lvl1pPr>
            <a:lvl2pPr>
              <a:buClr>
                <a:srgbClr val="7E8C7E"/>
              </a:buClr>
              <a:defRPr sz="2200">
                <a:latin typeface="Candara" panose="020E0502030303020204" pitchFamily="34" charset="0"/>
                <a:ea typeface="Cambria" panose="02040503050406030204" pitchFamily="18" charset="0"/>
              </a:defRPr>
            </a:lvl2pPr>
            <a:lvl3pPr>
              <a:buClr>
                <a:srgbClr val="7E8C7E"/>
              </a:buClr>
              <a:defRPr>
                <a:latin typeface="Candara" panose="020E0502030303020204" pitchFamily="34" charset="0"/>
                <a:ea typeface="Cambria" panose="02040503050406030204" pitchFamily="18" charset="0"/>
              </a:defRPr>
            </a:lvl3pPr>
            <a:lvl4pPr>
              <a:buClr>
                <a:srgbClr val="7E8C7E"/>
              </a:buClr>
              <a:defRPr>
                <a:latin typeface="Candara" panose="020E0502030303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Platshållare för sidfot 7">
            <a:extLst>
              <a:ext uri="{FF2B5EF4-FFF2-40B4-BE49-F238E27FC236}">
                <a16:creationId xmlns:a16="http://schemas.microsoft.com/office/drawing/2014/main" id="{AF4095D8-1C60-43FD-B688-AFDA21ECCDC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581873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161A4-CF9E-42E5-BEAD-32232789C29B}"/>
              </a:ext>
            </a:extLst>
          </p:cNvPr>
          <p:cNvSpPr>
            <a:spLocks noGrp="1"/>
          </p:cNvSpPr>
          <p:nvPr>
            <p:ph type="title"/>
          </p:nvPr>
        </p:nvSpPr>
        <p:spPr/>
        <p:txBody>
          <a:bodyPr>
            <a:normAutofit/>
          </a:bodyPr>
          <a:lstStyle>
            <a:lvl1pPr>
              <a:defRPr sz="3600">
                <a:latin typeface="Century Gothic" panose="020B0502020202020204" pitchFamily="34" charset="0"/>
              </a:defRPr>
            </a:lvl1pPr>
          </a:lstStyle>
          <a:p>
            <a:r>
              <a:rPr lang="sv-SE"/>
              <a:t>Klicka här för att ändra mall för rubrikformat</a:t>
            </a:r>
          </a:p>
        </p:txBody>
      </p:sp>
      <p:sp>
        <p:nvSpPr>
          <p:cNvPr id="4" name="Platshållare för sidfot 3">
            <a:extLst>
              <a:ext uri="{FF2B5EF4-FFF2-40B4-BE49-F238E27FC236}">
                <a16:creationId xmlns:a16="http://schemas.microsoft.com/office/drawing/2014/main" id="{73745BAD-B712-42EC-AE5D-67162D3CC8F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81142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med en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1EB11-84E6-45C2-A886-E32A2567F444}"/>
              </a:ext>
            </a:extLst>
          </p:cNvPr>
          <p:cNvSpPr>
            <a:spLocks noGrp="1"/>
          </p:cNvSpPr>
          <p:nvPr>
            <p:ph type="title" hasCustomPrompt="1"/>
          </p:nvPr>
        </p:nvSpPr>
        <p:spPr>
          <a:xfrm>
            <a:off x="831850" y="310121"/>
            <a:ext cx="9890227" cy="1500187"/>
          </a:xfrm>
        </p:spPr>
        <p:txBody>
          <a:bodyPr anchor="b">
            <a:normAutofit/>
          </a:bodyPr>
          <a:lstStyle>
            <a:lvl1pPr algn="ctr">
              <a:defRPr sz="4400">
                <a:latin typeface="Century Gothic" panose="020B0502020202020204" pitchFamily="34" charset="0"/>
              </a:defRPr>
            </a:lvl1pPr>
          </a:lstStyle>
          <a:p>
            <a:r>
              <a:rPr lang="sv-SE"/>
              <a:t>Startsida med en bild</a:t>
            </a:r>
          </a:p>
        </p:txBody>
      </p:sp>
      <p:sp>
        <p:nvSpPr>
          <p:cNvPr id="3" name="Platshållare för text 2">
            <a:extLst>
              <a:ext uri="{FF2B5EF4-FFF2-40B4-BE49-F238E27FC236}">
                <a16:creationId xmlns:a16="http://schemas.microsoft.com/office/drawing/2014/main" id="{C649AC2F-761C-4F21-8A62-835C8FBE03B1}"/>
              </a:ext>
            </a:extLst>
          </p:cNvPr>
          <p:cNvSpPr>
            <a:spLocks noGrp="1"/>
          </p:cNvSpPr>
          <p:nvPr>
            <p:ph type="body" idx="1" hasCustomPrompt="1"/>
          </p:nvPr>
        </p:nvSpPr>
        <p:spPr>
          <a:xfrm>
            <a:off x="2468880" y="5054055"/>
            <a:ext cx="7333488" cy="859270"/>
          </a:xfrm>
        </p:spPr>
        <p:txBody>
          <a:bodyPr>
            <a:normAutofit/>
          </a:bodyPr>
          <a:lstStyle>
            <a:lvl1pPr marL="0" indent="0">
              <a:buNone/>
              <a:defRPr sz="2000">
                <a:solidFill>
                  <a:schemeClr val="bg1">
                    <a:lumMod val="5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Startsida med en bild</a:t>
            </a:r>
          </a:p>
        </p:txBody>
      </p:sp>
      <p:sp>
        <p:nvSpPr>
          <p:cNvPr id="8" name="Platshållare för bild 7">
            <a:extLst>
              <a:ext uri="{FF2B5EF4-FFF2-40B4-BE49-F238E27FC236}">
                <a16:creationId xmlns:a16="http://schemas.microsoft.com/office/drawing/2014/main" id="{8CCD528F-B2DF-4D18-BE9D-681AD5AB34FB}"/>
              </a:ext>
            </a:extLst>
          </p:cNvPr>
          <p:cNvSpPr>
            <a:spLocks noGrp="1"/>
          </p:cNvSpPr>
          <p:nvPr>
            <p:ph type="pic" sz="quarter" idx="13"/>
          </p:nvPr>
        </p:nvSpPr>
        <p:spPr>
          <a:xfrm>
            <a:off x="2468880" y="2038350"/>
            <a:ext cx="7333488" cy="2824034"/>
          </a:xfrm>
        </p:spPr>
        <p:txBody>
          <a:bodyPr/>
          <a:lstStyle>
            <a:lvl1pPr marL="0" indent="0">
              <a:buNone/>
              <a:defRPr>
                <a:latin typeface="Franklin Gothic Book" panose="020B0503020102020204" pitchFamily="34" charset="0"/>
              </a:defRPr>
            </a:lvl1pPr>
          </a:lstStyle>
          <a:p>
            <a:r>
              <a:rPr lang="sv-SE"/>
              <a:t>Klicka på ikonen för att lägga till en bild</a:t>
            </a:r>
          </a:p>
        </p:txBody>
      </p:sp>
      <p:sp>
        <p:nvSpPr>
          <p:cNvPr id="9" name="Platshållare för sidfot 4">
            <a:extLst>
              <a:ext uri="{FF2B5EF4-FFF2-40B4-BE49-F238E27FC236}">
                <a16:creationId xmlns:a16="http://schemas.microsoft.com/office/drawing/2014/main" id="{4ED8E56D-B8F3-4CD5-81EB-9FCD0F4C6BCB}"/>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212076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FEEC5730-29B3-4A22-9C9A-D35A7BA63706}"/>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177771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xt med bildtext - 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D95310-B835-4DB1-AFFF-FEA0ADCCCFF3}"/>
              </a:ext>
            </a:extLst>
          </p:cNvPr>
          <p:cNvSpPr>
            <a:spLocks noGrp="1"/>
          </p:cNvSpPr>
          <p:nvPr>
            <p:ph type="title"/>
          </p:nvPr>
        </p:nvSpPr>
        <p:spPr>
          <a:xfrm>
            <a:off x="839788" y="457200"/>
            <a:ext cx="3932237" cy="1600200"/>
          </a:xfrm>
        </p:spPr>
        <p:txBody>
          <a:bodyPr anchor="b">
            <a:normAutofit/>
          </a:bodyPr>
          <a:lstStyle>
            <a:lvl1pPr>
              <a:defRPr sz="2800">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2FB454-3E45-4AF1-B8A3-2F371F3E3271}"/>
              </a:ext>
            </a:extLst>
          </p:cNvPr>
          <p:cNvSpPr>
            <a:spLocks noGrp="1"/>
          </p:cNvSpPr>
          <p:nvPr>
            <p:ph idx="1"/>
          </p:nvPr>
        </p:nvSpPr>
        <p:spPr>
          <a:xfrm>
            <a:off x="5183188" y="987425"/>
            <a:ext cx="6172200" cy="4590415"/>
          </a:xfrm>
        </p:spPr>
        <p:txBody>
          <a:bodyPr/>
          <a:lstStyle>
            <a:lvl1pPr>
              <a:buClr>
                <a:schemeClr val="accent3"/>
              </a:buClr>
              <a:defRPr sz="2400"/>
            </a:lvl1pPr>
            <a:lvl2pPr>
              <a:buClr>
                <a:schemeClr val="accent3"/>
              </a:buClr>
              <a:defRPr sz="2200"/>
            </a:lvl2pPr>
            <a:lvl3pPr>
              <a:buClr>
                <a:schemeClr val="accent3"/>
              </a:buClr>
              <a:defRPr sz="2000"/>
            </a:lvl3pPr>
            <a:lvl4pPr>
              <a:buClr>
                <a:schemeClr val="accent3"/>
              </a:buClr>
              <a:defRPr sz="18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text 3">
            <a:extLst>
              <a:ext uri="{FF2B5EF4-FFF2-40B4-BE49-F238E27FC236}">
                <a16:creationId xmlns:a16="http://schemas.microsoft.com/office/drawing/2014/main" id="{2CCB87DB-0FDC-45F7-8777-F85021923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7FD6A493-AB7B-4635-9E3C-70FCF402F6C5}"/>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301996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818B33-5D9C-4FD8-8A91-14282CCCAE77}"/>
              </a:ext>
            </a:extLst>
          </p:cNvPr>
          <p:cNvSpPr>
            <a:spLocks noGrp="1"/>
          </p:cNvSpPr>
          <p:nvPr>
            <p:ph type="title"/>
          </p:nvPr>
        </p:nvSpPr>
        <p:spPr>
          <a:xfrm>
            <a:off x="839788" y="457200"/>
            <a:ext cx="3932237" cy="1600200"/>
          </a:xfrm>
        </p:spPr>
        <p:txBody>
          <a:bodyPr anchor="b">
            <a:normAutofit/>
          </a:bodyPr>
          <a:lstStyle>
            <a:lvl1pPr>
              <a:defRPr sz="2800">
                <a:latin typeface="Century Gothic" panose="020B0502020202020204" pitchFamily="34" charset="0"/>
              </a:defRPr>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C4C0F26-3D76-4A48-B099-09EF60934861}"/>
              </a:ext>
            </a:extLst>
          </p:cNvPr>
          <p:cNvSpPr>
            <a:spLocks noGrp="1"/>
          </p:cNvSpPr>
          <p:nvPr>
            <p:ph type="pic" idx="1"/>
          </p:nvPr>
        </p:nvSpPr>
        <p:spPr>
          <a:xfrm>
            <a:off x="5183188" y="987425"/>
            <a:ext cx="6172200" cy="45843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877D7A35-C7F2-43D8-B0B1-4B32B99B8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12BBFC5F-E377-4E14-B542-B94DA3B166F7}"/>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61474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med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11EB11-84E6-45C2-A886-E32A2567F444}"/>
              </a:ext>
            </a:extLst>
          </p:cNvPr>
          <p:cNvSpPr>
            <a:spLocks noGrp="1"/>
          </p:cNvSpPr>
          <p:nvPr>
            <p:ph type="title" hasCustomPrompt="1"/>
          </p:nvPr>
        </p:nvSpPr>
        <p:spPr>
          <a:xfrm>
            <a:off x="831850" y="310121"/>
            <a:ext cx="9786989" cy="1500187"/>
          </a:xfrm>
        </p:spPr>
        <p:txBody>
          <a:bodyPr anchor="b">
            <a:normAutofit/>
          </a:bodyPr>
          <a:lstStyle>
            <a:lvl1pPr algn="ctr">
              <a:defRPr sz="4400">
                <a:latin typeface="Century Gothic" panose="020B0502020202020204" pitchFamily="34" charset="0"/>
              </a:defRPr>
            </a:lvl1pPr>
          </a:lstStyle>
          <a:p>
            <a:r>
              <a:rPr lang="sv-SE"/>
              <a:t>Startsida med två bilder</a:t>
            </a:r>
          </a:p>
        </p:txBody>
      </p:sp>
      <p:sp>
        <p:nvSpPr>
          <p:cNvPr id="3" name="Platshållare för text 2">
            <a:extLst>
              <a:ext uri="{FF2B5EF4-FFF2-40B4-BE49-F238E27FC236}">
                <a16:creationId xmlns:a16="http://schemas.microsoft.com/office/drawing/2014/main" id="{C649AC2F-761C-4F21-8A62-835C8FBE03B1}"/>
              </a:ext>
            </a:extLst>
          </p:cNvPr>
          <p:cNvSpPr>
            <a:spLocks noGrp="1"/>
          </p:cNvSpPr>
          <p:nvPr>
            <p:ph type="body" idx="1" hasCustomPrompt="1"/>
          </p:nvPr>
        </p:nvSpPr>
        <p:spPr>
          <a:xfrm>
            <a:off x="838200" y="5090426"/>
            <a:ext cx="10913247" cy="589778"/>
          </a:xfrm>
        </p:spPr>
        <p:txBody>
          <a:bodyPr>
            <a:normAutofit/>
          </a:bodyPr>
          <a:lstStyle>
            <a:lvl1pPr marL="0" indent="0">
              <a:buNone/>
              <a:defRPr sz="2000">
                <a:solidFill>
                  <a:schemeClr val="bg1">
                    <a:lumMod val="5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Startsida med två bilder</a:t>
            </a:r>
          </a:p>
        </p:txBody>
      </p:sp>
      <p:sp>
        <p:nvSpPr>
          <p:cNvPr id="8" name="Platshållare för bild 7">
            <a:extLst>
              <a:ext uri="{FF2B5EF4-FFF2-40B4-BE49-F238E27FC236}">
                <a16:creationId xmlns:a16="http://schemas.microsoft.com/office/drawing/2014/main" id="{8CCD528F-B2DF-4D18-BE9D-681AD5AB34FB}"/>
              </a:ext>
            </a:extLst>
          </p:cNvPr>
          <p:cNvSpPr>
            <a:spLocks noGrp="1"/>
          </p:cNvSpPr>
          <p:nvPr>
            <p:ph type="pic" sz="quarter" idx="13"/>
          </p:nvPr>
        </p:nvSpPr>
        <p:spPr>
          <a:xfrm>
            <a:off x="838201" y="2038350"/>
            <a:ext cx="5257799" cy="2824034"/>
          </a:xfrm>
        </p:spPr>
        <p:txBody>
          <a:bodyPr/>
          <a:lstStyle>
            <a:lvl1pPr marL="0" indent="0">
              <a:buNone/>
              <a:defRPr>
                <a:latin typeface="Franklin Gothic Book" panose="020B0503020102020204" pitchFamily="34" charset="0"/>
              </a:defRPr>
            </a:lvl1pPr>
          </a:lstStyle>
          <a:p>
            <a:r>
              <a:rPr lang="sv-SE"/>
              <a:t>Klicka på ikonen för att lägga till en bild</a:t>
            </a:r>
          </a:p>
        </p:txBody>
      </p:sp>
      <p:sp>
        <p:nvSpPr>
          <p:cNvPr id="10" name="Platshållare för bild 9">
            <a:extLst>
              <a:ext uri="{FF2B5EF4-FFF2-40B4-BE49-F238E27FC236}">
                <a16:creationId xmlns:a16="http://schemas.microsoft.com/office/drawing/2014/main" id="{4C10D231-7023-4E76-956A-C1C3D27853AF}"/>
              </a:ext>
            </a:extLst>
          </p:cNvPr>
          <p:cNvSpPr>
            <a:spLocks noGrp="1"/>
          </p:cNvSpPr>
          <p:nvPr>
            <p:ph type="pic" sz="quarter" idx="14"/>
          </p:nvPr>
        </p:nvSpPr>
        <p:spPr>
          <a:xfrm>
            <a:off x="6270625" y="2038350"/>
            <a:ext cx="5165553" cy="2824163"/>
          </a:xfrm>
        </p:spPr>
        <p:txBody>
          <a:bodyPr/>
          <a:lstStyle>
            <a:lvl1pPr>
              <a:defRPr>
                <a:latin typeface="Franklin Gothic Book" panose="020B0503020102020204" pitchFamily="34" charset="0"/>
              </a:defRPr>
            </a:lvl1pPr>
          </a:lstStyle>
          <a:p>
            <a:r>
              <a:rPr lang="sv-SE"/>
              <a:t>Klicka på ikonen för att lägga till en bild</a:t>
            </a:r>
          </a:p>
        </p:txBody>
      </p:sp>
      <p:sp>
        <p:nvSpPr>
          <p:cNvPr id="11" name="Platshållare för sidfot 4">
            <a:extLst>
              <a:ext uri="{FF2B5EF4-FFF2-40B4-BE49-F238E27FC236}">
                <a16:creationId xmlns:a16="http://schemas.microsoft.com/office/drawing/2014/main" id="{7F4E845D-7D3C-4B1E-A0EF-F1A4D893878D}"/>
              </a:ext>
            </a:extLst>
          </p:cNvPr>
          <p:cNvSpPr>
            <a:spLocks noGrp="1"/>
          </p:cNvSpPr>
          <p:nvPr>
            <p:ph type="ftr" sz="quarter" idx="11"/>
          </p:nvPr>
        </p:nvSpPr>
        <p:spPr>
          <a:xfrm>
            <a:off x="4038600" y="6492875"/>
            <a:ext cx="4114800" cy="365125"/>
          </a:xfrm>
        </p:spPr>
        <p:txBody>
          <a:bodyPr/>
          <a:lstStyle>
            <a:lvl1pPr>
              <a:defRPr>
                <a:solidFill>
                  <a:schemeClr val="bg1"/>
                </a:solidFill>
              </a:defRPr>
            </a:lvl1pPr>
          </a:lstStyle>
          <a:p>
            <a:r>
              <a:rPr lang="sv-SE"/>
              <a:t>22-02-21</a:t>
            </a:r>
          </a:p>
        </p:txBody>
      </p:sp>
    </p:spTree>
    <p:extLst>
      <p:ext uri="{BB962C8B-B14F-4D97-AF65-F5344CB8AC3E}">
        <p14:creationId xmlns:p14="http://schemas.microsoft.com/office/powerpoint/2010/main" val="100141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 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1C54D1-76EA-421E-9EF2-FCB3728AA94A}"/>
              </a:ext>
            </a:extLst>
          </p:cNvPr>
          <p:cNvSpPr>
            <a:spLocks noGrp="1"/>
          </p:cNvSpPr>
          <p:nvPr>
            <p:ph type="title"/>
          </p:nvPr>
        </p:nvSpPr>
        <p:spPr>
          <a:xfrm>
            <a:off x="838200" y="365125"/>
            <a:ext cx="9765890" cy="1325563"/>
          </a:xfrm>
        </p:spPr>
        <p:txBody>
          <a:bodyPr>
            <a:normAutofit/>
          </a:bodyPr>
          <a:lstStyle>
            <a:lvl1pPr>
              <a:defRPr sz="3600">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2B07F8E-999E-48D0-B92B-219427F5FC53}"/>
              </a:ext>
            </a:extLst>
          </p:cNvPr>
          <p:cNvSpPr>
            <a:spLocks noGrp="1"/>
          </p:cNvSpPr>
          <p:nvPr>
            <p:ph idx="1"/>
          </p:nvPr>
        </p:nvSpPr>
        <p:spPr>
          <a:xfrm>
            <a:off x="838200" y="1843913"/>
            <a:ext cx="10515600" cy="3733927"/>
          </a:xfrm>
        </p:spPr>
        <p:txBody>
          <a:bodyPr/>
          <a:lstStyle>
            <a:lvl1pPr>
              <a:buClr>
                <a:schemeClr val="accent4"/>
              </a:buClr>
              <a:defRPr sz="2400">
                <a:latin typeface="Franklin Gothic Book" panose="020B0503020102020204" pitchFamily="34" charset="0"/>
              </a:defRPr>
            </a:lvl1pPr>
            <a:lvl2pPr>
              <a:buClr>
                <a:schemeClr val="accent4"/>
              </a:buClr>
              <a:defRPr sz="2200">
                <a:latin typeface="Franklin Gothic Book" panose="020B0503020102020204" pitchFamily="34" charset="0"/>
              </a:defRPr>
            </a:lvl2pPr>
            <a:lvl3pPr>
              <a:buClr>
                <a:schemeClr val="accent4"/>
              </a:buClr>
              <a:defRPr>
                <a:latin typeface="Franklin Gothic Book" panose="020B0503020102020204" pitchFamily="34" charset="0"/>
              </a:defRPr>
            </a:lvl3pPr>
            <a:lvl4pPr>
              <a:buClr>
                <a:schemeClr val="accent4"/>
              </a:buClr>
              <a:defRPr>
                <a:latin typeface="Franklin Gothic Book" panose="020B0503020102020204" pitchFamily="34" charset="0"/>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sidfot 4">
            <a:extLst>
              <a:ext uri="{FF2B5EF4-FFF2-40B4-BE49-F238E27FC236}">
                <a16:creationId xmlns:a16="http://schemas.microsoft.com/office/drawing/2014/main" id="{0807B7BF-899E-4359-A8DB-CF3494E46D4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37761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Rubrik och två innehåll_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65E69D-A47C-4683-BF90-2A95EDAE9E2F}"/>
              </a:ext>
            </a:extLst>
          </p:cNvPr>
          <p:cNvSpPr>
            <a:spLocks noGrp="1"/>
          </p:cNvSpPr>
          <p:nvPr>
            <p:ph type="title"/>
          </p:nvPr>
        </p:nvSpPr>
        <p:spPr>
          <a:xfrm>
            <a:off x="838200" y="365125"/>
            <a:ext cx="9780639" cy="1325563"/>
          </a:xfrm>
        </p:spPr>
        <p:txBody>
          <a:bodyPr>
            <a:normAutofit/>
          </a:bodyPr>
          <a:lstStyle>
            <a:lvl1pPr>
              <a:defRPr sz="3600">
                <a:solidFill>
                  <a:srgbClr val="7E8C7E"/>
                </a:solidFill>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347752-CBF2-4D3C-B965-EAF447B3F9A9}"/>
              </a:ext>
            </a:extLst>
          </p:cNvPr>
          <p:cNvSpPr>
            <a:spLocks noGrp="1"/>
          </p:cNvSpPr>
          <p:nvPr>
            <p:ph sz="half" idx="1"/>
          </p:nvPr>
        </p:nvSpPr>
        <p:spPr>
          <a:xfrm>
            <a:off x="838200" y="1825625"/>
            <a:ext cx="5181600" cy="4069207"/>
          </a:xfrm>
        </p:spPr>
        <p:txBody>
          <a:bodyPr/>
          <a:lstStyle>
            <a:lvl1pPr>
              <a:buClr>
                <a:schemeClr val="accent3"/>
              </a:buClr>
              <a:defRPr sz="2400">
                <a:latin typeface="Franklin Gothic Book" panose="020B0503020102020204" pitchFamily="34" charset="0"/>
                <a:ea typeface="Cambria" panose="02040503050406030204" pitchFamily="18" charset="0"/>
              </a:defRPr>
            </a:lvl1pPr>
            <a:lvl2pPr>
              <a:buClr>
                <a:schemeClr val="accent3"/>
              </a:buClr>
              <a:defRPr sz="2200">
                <a:latin typeface="Franklin Gothic Book" panose="020B0503020102020204" pitchFamily="34" charset="0"/>
                <a:ea typeface="Cambria" panose="02040503050406030204" pitchFamily="18" charset="0"/>
              </a:defRPr>
            </a:lvl2pPr>
            <a:lvl3pPr>
              <a:buClr>
                <a:schemeClr val="accent3"/>
              </a:buClr>
              <a:defRPr>
                <a:latin typeface="Franklin Gothic Book" panose="020B0503020102020204" pitchFamily="34" charset="0"/>
                <a:ea typeface="Cambria" panose="02040503050406030204" pitchFamily="18" charset="0"/>
              </a:defRPr>
            </a:lvl3pPr>
            <a:lvl4pPr>
              <a:buClr>
                <a:schemeClr val="accent3"/>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a:extLst>
              <a:ext uri="{FF2B5EF4-FFF2-40B4-BE49-F238E27FC236}">
                <a16:creationId xmlns:a16="http://schemas.microsoft.com/office/drawing/2014/main" id="{8495F65B-E88C-4843-A3C4-109ADE106CF8}"/>
              </a:ext>
            </a:extLst>
          </p:cNvPr>
          <p:cNvSpPr>
            <a:spLocks noGrp="1"/>
          </p:cNvSpPr>
          <p:nvPr>
            <p:ph sz="half" idx="2"/>
          </p:nvPr>
        </p:nvSpPr>
        <p:spPr>
          <a:xfrm>
            <a:off x="6172200" y="1825625"/>
            <a:ext cx="5181600" cy="3770503"/>
          </a:xfrm>
        </p:spPr>
        <p:txBody>
          <a:bodyPr/>
          <a:lstStyle>
            <a:lvl1pPr>
              <a:buClr>
                <a:schemeClr val="accent3"/>
              </a:buClr>
              <a:defRPr sz="2400">
                <a:latin typeface="Franklin Gothic Book" panose="020B0503020102020204" pitchFamily="34" charset="0"/>
                <a:ea typeface="Cambria" panose="02040503050406030204" pitchFamily="18" charset="0"/>
              </a:defRPr>
            </a:lvl1pPr>
            <a:lvl2pPr>
              <a:buClr>
                <a:schemeClr val="accent3"/>
              </a:buClr>
              <a:defRPr sz="2200">
                <a:latin typeface="Franklin Gothic Book" panose="020B0503020102020204" pitchFamily="34" charset="0"/>
                <a:ea typeface="Cambria" panose="02040503050406030204" pitchFamily="18" charset="0"/>
              </a:defRPr>
            </a:lvl2pPr>
            <a:lvl3pPr>
              <a:buClr>
                <a:schemeClr val="accent3"/>
              </a:buClr>
              <a:defRPr>
                <a:latin typeface="Franklin Gothic Book" panose="020B0503020102020204" pitchFamily="34" charset="0"/>
                <a:ea typeface="Cambria" panose="02040503050406030204" pitchFamily="18" charset="0"/>
              </a:defRPr>
            </a:lvl3pPr>
            <a:lvl4pPr>
              <a:buClr>
                <a:schemeClr val="accent3"/>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sidfot 5">
            <a:extLst>
              <a:ext uri="{FF2B5EF4-FFF2-40B4-BE49-F238E27FC236}">
                <a16:creationId xmlns:a16="http://schemas.microsoft.com/office/drawing/2014/main" id="{FDFD2310-3CC3-463A-9CE0-FB0229D4F9FA}"/>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77292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vå innehåll - grön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D843C-3ACD-49ED-9840-15272A877422}"/>
              </a:ext>
            </a:extLst>
          </p:cNvPr>
          <p:cNvSpPr>
            <a:spLocks noGrp="1"/>
          </p:cNvSpPr>
          <p:nvPr>
            <p:ph type="title"/>
          </p:nvPr>
        </p:nvSpPr>
        <p:spPr>
          <a:xfrm>
            <a:off x="839788" y="365125"/>
            <a:ext cx="9867541" cy="1325563"/>
          </a:xfrm>
        </p:spPr>
        <p:txBody>
          <a:bodyPr>
            <a:normAutofit/>
          </a:bodyPr>
          <a:lstStyle>
            <a:lvl1pPr>
              <a:defRPr sz="3600">
                <a:solidFill>
                  <a:srgbClr val="7E8C7E"/>
                </a:solidFill>
                <a:latin typeface="Century Gothic" panose="020B0502020202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ECAB37E0-6E3E-4F9D-B0FC-C197CA39A86B}"/>
              </a:ext>
            </a:extLst>
          </p:cNvPr>
          <p:cNvSpPr>
            <a:spLocks noGrp="1"/>
          </p:cNvSpPr>
          <p:nvPr>
            <p:ph sz="half" idx="2"/>
          </p:nvPr>
        </p:nvSpPr>
        <p:spPr>
          <a:xfrm>
            <a:off x="839788" y="1810513"/>
            <a:ext cx="5157787" cy="4145280"/>
          </a:xfrm>
        </p:spPr>
        <p:txBody>
          <a:bodyPr/>
          <a:lstStyle>
            <a:lvl1pPr>
              <a:buClr>
                <a:srgbClr val="7E8C7E"/>
              </a:buClr>
              <a:defRPr sz="2400">
                <a:latin typeface="Franklin Gothic Book" panose="020B0503020102020204" pitchFamily="34" charset="0"/>
                <a:ea typeface="Cambria" panose="02040503050406030204" pitchFamily="18" charset="0"/>
              </a:defRPr>
            </a:lvl1pPr>
            <a:lvl2pPr>
              <a:buClr>
                <a:srgbClr val="7E8C7E"/>
              </a:buClr>
              <a:defRPr sz="2200">
                <a:latin typeface="Franklin Gothic Book" panose="020B0503020102020204" pitchFamily="34" charset="0"/>
                <a:ea typeface="Cambria" panose="02040503050406030204" pitchFamily="18" charset="0"/>
              </a:defRPr>
            </a:lvl2pPr>
            <a:lvl3pPr>
              <a:buClr>
                <a:srgbClr val="7E8C7E"/>
              </a:buClr>
              <a:defRPr sz="2000">
                <a:latin typeface="Franklin Gothic Book" panose="020B0503020102020204" pitchFamily="34" charset="0"/>
                <a:ea typeface="Cambria" panose="02040503050406030204" pitchFamily="18" charset="0"/>
              </a:defRPr>
            </a:lvl3pPr>
            <a:lvl4pPr>
              <a:buClr>
                <a:srgbClr val="7E8C7E"/>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innehåll 5">
            <a:extLst>
              <a:ext uri="{FF2B5EF4-FFF2-40B4-BE49-F238E27FC236}">
                <a16:creationId xmlns:a16="http://schemas.microsoft.com/office/drawing/2014/main" id="{A4895E3D-3DA3-4502-813D-A13A44F5B0B6}"/>
              </a:ext>
            </a:extLst>
          </p:cNvPr>
          <p:cNvSpPr>
            <a:spLocks noGrp="1"/>
          </p:cNvSpPr>
          <p:nvPr>
            <p:ph sz="quarter" idx="4"/>
          </p:nvPr>
        </p:nvSpPr>
        <p:spPr>
          <a:xfrm>
            <a:off x="6172200" y="1810513"/>
            <a:ext cx="5183188" cy="3803904"/>
          </a:xfrm>
        </p:spPr>
        <p:txBody>
          <a:bodyPr/>
          <a:lstStyle>
            <a:lvl1pPr>
              <a:buClr>
                <a:srgbClr val="7E8C7E"/>
              </a:buClr>
              <a:defRPr sz="2400">
                <a:latin typeface="Franklin Gothic Book" panose="020B0503020102020204" pitchFamily="34" charset="0"/>
                <a:ea typeface="Cambria" panose="02040503050406030204" pitchFamily="18" charset="0"/>
              </a:defRPr>
            </a:lvl1pPr>
            <a:lvl2pPr>
              <a:buClr>
                <a:srgbClr val="7E8C7E"/>
              </a:buClr>
              <a:defRPr sz="2200">
                <a:latin typeface="Franklin Gothic Book" panose="020B0503020102020204" pitchFamily="34" charset="0"/>
                <a:ea typeface="Cambria" panose="02040503050406030204" pitchFamily="18" charset="0"/>
              </a:defRPr>
            </a:lvl2pPr>
            <a:lvl3pPr>
              <a:buClr>
                <a:srgbClr val="7E8C7E"/>
              </a:buClr>
              <a:defRPr>
                <a:latin typeface="Franklin Gothic Book" panose="020B0503020102020204" pitchFamily="34" charset="0"/>
                <a:ea typeface="Cambria" panose="02040503050406030204" pitchFamily="18" charset="0"/>
              </a:defRPr>
            </a:lvl3pPr>
            <a:lvl4pPr>
              <a:buClr>
                <a:srgbClr val="7E8C7E"/>
              </a:buClr>
              <a:defRPr>
                <a:latin typeface="Franklin Gothic Book" panose="020B0503020102020204" pitchFamily="34"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Platshållare för sidfot 7">
            <a:extLst>
              <a:ext uri="{FF2B5EF4-FFF2-40B4-BE49-F238E27FC236}">
                <a16:creationId xmlns:a16="http://schemas.microsoft.com/office/drawing/2014/main" id="{AF4095D8-1C60-43FD-B688-AFDA21ECCDC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419964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161A4-CF9E-42E5-BEAD-32232789C29B}"/>
              </a:ext>
            </a:extLst>
          </p:cNvPr>
          <p:cNvSpPr>
            <a:spLocks noGrp="1"/>
          </p:cNvSpPr>
          <p:nvPr>
            <p:ph type="title"/>
          </p:nvPr>
        </p:nvSpPr>
        <p:spPr>
          <a:xfrm>
            <a:off x="838200" y="365125"/>
            <a:ext cx="9765890" cy="1325563"/>
          </a:xfrm>
        </p:spPr>
        <p:txBody>
          <a:bodyPr>
            <a:normAutofit/>
          </a:bodyPr>
          <a:lstStyle>
            <a:lvl1pPr>
              <a:defRPr sz="3600">
                <a:latin typeface="Century Gothic" panose="020B0502020202020204" pitchFamily="34" charset="0"/>
              </a:defRPr>
            </a:lvl1pPr>
          </a:lstStyle>
          <a:p>
            <a:r>
              <a:rPr lang="sv-SE"/>
              <a:t>Klicka här för att ändra mall för rubrikformat</a:t>
            </a:r>
          </a:p>
        </p:txBody>
      </p:sp>
      <p:sp>
        <p:nvSpPr>
          <p:cNvPr id="4" name="Platshållare för sidfot 3">
            <a:extLst>
              <a:ext uri="{FF2B5EF4-FFF2-40B4-BE49-F238E27FC236}">
                <a16:creationId xmlns:a16="http://schemas.microsoft.com/office/drawing/2014/main" id="{73745BAD-B712-42EC-AE5D-67162D3CC8F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07198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FEEC5730-29B3-4A22-9C9A-D35A7BA63706}"/>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78015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 lila punk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D95310-B835-4DB1-AFFF-FEA0ADCCCFF3}"/>
              </a:ext>
            </a:extLst>
          </p:cNvPr>
          <p:cNvSpPr>
            <a:spLocks noGrp="1"/>
          </p:cNvSpPr>
          <p:nvPr>
            <p:ph type="title"/>
          </p:nvPr>
        </p:nvSpPr>
        <p:spPr>
          <a:xfrm>
            <a:off x="839788" y="457200"/>
            <a:ext cx="3932237" cy="1600200"/>
          </a:xfrm>
        </p:spPr>
        <p:txBody>
          <a:bodyPr anchor="b">
            <a:normAutofit/>
          </a:bodyPr>
          <a:lstStyle>
            <a:lvl1pPr>
              <a:defRPr sz="2800">
                <a:latin typeface="Century Gothic" panose="020B0502020202020204" pitchFamily="34" charset="0"/>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2FB454-3E45-4AF1-B8A3-2F371F3E3271}"/>
              </a:ext>
            </a:extLst>
          </p:cNvPr>
          <p:cNvSpPr>
            <a:spLocks noGrp="1"/>
          </p:cNvSpPr>
          <p:nvPr>
            <p:ph idx="1"/>
          </p:nvPr>
        </p:nvSpPr>
        <p:spPr>
          <a:xfrm>
            <a:off x="5183188" y="987425"/>
            <a:ext cx="6172200" cy="4590415"/>
          </a:xfrm>
        </p:spPr>
        <p:txBody>
          <a:bodyPr/>
          <a:lstStyle>
            <a:lvl1pPr>
              <a:buClr>
                <a:schemeClr val="accent3">
                  <a:lumMod val="75000"/>
                </a:schemeClr>
              </a:buClr>
              <a:defRPr sz="2400">
                <a:latin typeface="Franklin Gothic Book" panose="020B0503020102020204" pitchFamily="34" charset="0"/>
              </a:defRPr>
            </a:lvl1pPr>
            <a:lvl2pPr>
              <a:buClr>
                <a:schemeClr val="accent3">
                  <a:lumMod val="75000"/>
                </a:schemeClr>
              </a:buClr>
              <a:defRPr sz="2200">
                <a:latin typeface="Franklin Gothic Book" panose="020B0503020102020204" pitchFamily="34" charset="0"/>
              </a:defRPr>
            </a:lvl2pPr>
            <a:lvl3pPr>
              <a:buClr>
                <a:schemeClr val="accent3">
                  <a:lumMod val="75000"/>
                </a:schemeClr>
              </a:buClr>
              <a:defRPr sz="2000">
                <a:latin typeface="Franklin Gothic Book" panose="020B0503020102020204" pitchFamily="34" charset="0"/>
              </a:defRPr>
            </a:lvl3pPr>
            <a:lvl4pPr>
              <a:buClr>
                <a:schemeClr val="accent3">
                  <a:lumMod val="75000"/>
                </a:schemeClr>
              </a:buClr>
              <a:defRPr sz="1800">
                <a:latin typeface="Franklin Gothic Book" panose="020B0503020102020204" pitchFamily="34" charset="0"/>
              </a:defRPr>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text 3">
            <a:extLst>
              <a:ext uri="{FF2B5EF4-FFF2-40B4-BE49-F238E27FC236}">
                <a16:creationId xmlns:a16="http://schemas.microsoft.com/office/drawing/2014/main" id="{2CCB87DB-0FDC-45F7-8777-F850219233F5}"/>
              </a:ext>
            </a:extLst>
          </p:cNvPr>
          <p:cNvSpPr>
            <a:spLocks noGrp="1"/>
          </p:cNvSpPr>
          <p:nvPr>
            <p:ph type="body" sz="half" idx="2"/>
          </p:nvPr>
        </p:nvSpPr>
        <p:spPr>
          <a:xfrm>
            <a:off x="839788" y="2057400"/>
            <a:ext cx="3932237" cy="3811588"/>
          </a:xfr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7FD6A493-AB7B-4635-9E3C-70FCF402F6C5}"/>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08421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5EC332A-CB65-4F5D-AA43-4A1804517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53EC9E7-5392-47BC-98E2-653C5C0EE9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a:extLst>
              <a:ext uri="{FF2B5EF4-FFF2-40B4-BE49-F238E27FC236}">
                <a16:creationId xmlns:a16="http://schemas.microsoft.com/office/drawing/2014/main" id="{35B08F63-7139-4093-A2AD-B00D0368C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1D6E1-0810-4DC6-9D4A-AB74E543D6CF}" type="datetime1">
              <a:rPr lang="sv-SE" smtClean="0"/>
              <a:t>2026-06-25</a:t>
            </a:fld>
            <a:endParaRPr lang="sv-SE"/>
          </a:p>
        </p:txBody>
      </p:sp>
      <p:sp>
        <p:nvSpPr>
          <p:cNvPr id="5" name="Platshållare för sidfot 4">
            <a:extLst>
              <a:ext uri="{FF2B5EF4-FFF2-40B4-BE49-F238E27FC236}">
                <a16:creationId xmlns:a16="http://schemas.microsoft.com/office/drawing/2014/main" id="{2987D974-57AE-4ED2-B7F0-0A11541D6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74A3548-B93A-4A42-9FC0-B7B4EBD28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84673-14FB-4584-BC76-A09C542391A0}" type="slidenum">
              <a:rPr lang="sv-SE" smtClean="0"/>
              <a:t>‹#›</a:t>
            </a:fld>
            <a:endParaRPr lang="sv-SE"/>
          </a:p>
        </p:txBody>
      </p:sp>
      <p:pic>
        <p:nvPicPr>
          <p:cNvPr id="7" name="Bildobjekt 6">
            <a:extLst>
              <a:ext uri="{FF2B5EF4-FFF2-40B4-BE49-F238E27FC236}">
                <a16:creationId xmlns:a16="http://schemas.microsoft.com/office/drawing/2014/main" id="{7B9B7B82-7BCE-4D8D-A4AD-1D6C46E324D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21920" y="5608960"/>
            <a:ext cx="12442613" cy="1276183"/>
          </a:xfrm>
          <a:prstGeom prst="rect">
            <a:avLst/>
          </a:prstGeom>
        </p:spPr>
      </p:pic>
      <p:sp>
        <p:nvSpPr>
          <p:cNvPr id="9" name="Platshållare för datum 3">
            <a:extLst>
              <a:ext uri="{FF2B5EF4-FFF2-40B4-BE49-F238E27FC236}">
                <a16:creationId xmlns:a16="http://schemas.microsoft.com/office/drawing/2014/main" id="{58200DC3-A3AB-483D-82D1-5C8588C1D51B}"/>
              </a:ext>
            </a:extLst>
          </p:cNvPr>
          <p:cNvSpPr txBox="1">
            <a:spLocks/>
          </p:cNvSpPr>
          <p:nvPr userDrawn="1"/>
        </p:nvSpPr>
        <p:spPr>
          <a:xfrm>
            <a:off x="974308" y="6388811"/>
            <a:ext cx="2743200" cy="365125"/>
          </a:xfrm>
          <a:prstGeom prst="rect">
            <a:avLst/>
          </a:prstGeom>
        </p:spPr>
        <p:txBody>
          <a:bodyPr/>
          <a:lstStyle>
            <a:defPPr>
              <a:defRPr lang="sv-SE"/>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CA49F9-7B2C-424F-8554-36D76ED650F3}" type="slidenum">
              <a:rPr lang="sv-SE" sz="1400" smtClean="0"/>
              <a:pPr/>
              <a:t>‹#›</a:t>
            </a:fld>
            <a:endParaRPr lang="sv-SE" sz="1400"/>
          </a:p>
        </p:txBody>
      </p:sp>
      <p:pic>
        <p:nvPicPr>
          <p:cNvPr id="11" name="Bildobjekt 10">
            <a:extLst>
              <a:ext uri="{FF2B5EF4-FFF2-40B4-BE49-F238E27FC236}">
                <a16:creationId xmlns:a16="http://schemas.microsoft.com/office/drawing/2014/main" id="{61B29D4D-665E-57D5-056F-04FD8058676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86301" y="227184"/>
            <a:ext cx="1223319" cy="1175226"/>
          </a:xfrm>
          <a:prstGeom prst="rect">
            <a:avLst/>
          </a:prstGeom>
        </p:spPr>
      </p:pic>
    </p:spTree>
    <p:extLst>
      <p:ext uri="{BB962C8B-B14F-4D97-AF65-F5344CB8AC3E}">
        <p14:creationId xmlns:p14="http://schemas.microsoft.com/office/powerpoint/2010/main" val="34977603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52" r:id="rId5"/>
    <p:sldLayoutId id="2147483653" r:id="rId6"/>
    <p:sldLayoutId id="2147483654" r:id="rId7"/>
    <p:sldLayoutId id="2147483655" r:id="rId8"/>
    <p:sldLayoutId id="2147483656" r:id="rId9"/>
    <p:sldLayoutId id="2147483657"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000" kern="1200">
          <a:solidFill>
            <a:srgbClr val="7E8C7E"/>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7E8C7E"/>
        </a:buClr>
        <a:buFont typeface="Arial" panose="020B0604020202020204" pitchFamily="34" charset="0"/>
        <a:buChar char="•"/>
        <a:defRPr sz="2800" kern="1200">
          <a:solidFill>
            <a:schemeClr val="tx1"/>
          </a:solidFill>
          <a:latin typeface="Franklin Gothic Book" panose="020B0503020102020204" pitchFamily="34"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7E8C7E"/>
        </a:buClr>
        <a:buFont typeface="Arial" panose="020B0604020202020204" pitchFamily="34" charset="0"/>
        <a:buChar char="•"/>
        <a:defRPr sz="2200" kern="1200">
          <a:solidFill>
            <a:schemeClr val="tx1"/>
          </a:solidFill>
          <a:latin typeface="Franklin Gothic Book" panose="020B0503020102020204" pitchFamily="34"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7E8C7E"/>
        </a:buClr>
        <a:buFont typeface="Arial" panose="020B0604020202020204" pitchFamily="34" charset="0"/>
        <a:buChar char="•"/>
        <a:defRPr sz="2000" kern="1200">
          <a:solidFill>
            <a:schemeClr val="tx1"/>
          </a:solidFill>
          <a:latin typeface="Franklin Gothic Book" panose="020B0503020102020204" pitchFamily="34"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7E8C7E"/>
        </a:buClr>
        <a:buFont typeface="Arial" panose="020B0604020202020204" pitchFamily="34" charset="0"/>
        <a:buChar char="•"/>
        <a:defRPr sz="1800" kern="1200">
          <a:solidFill>
            <a:schemeClr val="tx1"/>
          </a:solidFill>
          <a:latin typeface="Franklin Gothic Book" panose="020B0503020102020204" pitchFamily="34"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5EC332A-CB65-4F5D-AA43-4A1804517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53EC9E7-5392-47BC-98E2-653C5C0EE9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a:extLst>
              <a:ext uri="{FF2B5EF4-FFF2-40B4-BE49-F238E27FC236}">
                <a16:creationId xmlns:a16="http://schemas.microsoft.com/office/drawing/2014/main" id="{35B08F63-7139-4093-A2AD-B00D0368CC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1D6E1-0810-4DC6-9D4A-AB74E543D6CF}" type="datetime1">
              <a:rPr lang="sv-SE" smtClean="0"/>
              <a:t>2026-06-25</a:t>
            </a:fld>
            <a:endParaRPr lang="sv-SE"/>
          </a:p>
        </p:txBody>
      </p:sp>
      <p:sp>
        <p:nvSpPr>
          <p:cNvPr id="5" name="Platshållare för sidfot 4">
            <a:extLst>
              <a:ext uri="{FF2B5EF4-FFF2-40B4-BE49-F238E27FC236}">
                <a16:creationId xmlns:a16="http://schemas.microsoft.com/office/drawing/2014/main" id="{2987D974-57AE-4ED2-B7F0-0A11541D6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74A3548-B93A-4A42-9FC0-B7B4EBD28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84673-14FB-4584-BC76-A09C542391A0}" type="slidenum">
              <a:rPr lang="sv-SE" smtClean="0"/>
              <a:t>‹#›</a:t>
            </a:fld>
            <a:endParaRPr lang="sv-SE"/>
          </a:p>
        </p:txBody>
      </p:sp>
      <p:pic>
        <p:nvPicPr>
          <p:cNvPr id="8" name="Bildobjekt 7">
            <a:extLst>
              <a:ext uri="{FF2B5EF4-FFF2-40B4-BE49-F238E27FC236}">
                <a16:creationId xmlns:a16="http://schemas.microsoft.com/office/drawing/2014/main" id="{9B2CAF67-52B4-40A0-BB63-19C3EC707E8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9564972" y="6103672"/>
            <a:ext cx="2246028" cy="493071"/>
          </a:xfrm>
          <a:prstGeom prst="rect">
            <a:avLst/>
          </a:prstGeom>
        </p:spPr>
      </p:pic>
    </p:spTree>
    <p:extLst>
      <p:ext uri="{BB962C8B-B14F-4D97-AF65-F5344CB8AC3E}">
        <p14:creationId xmlns:p14="http://schemas.microsoft.com/office/powerpoint/2010/main" val="30103902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400" rtl="0" eaLnBrk="1" latinLnBrk="0" hangingPunct="1">
        <a:lnSpc>
          <a:spcPct val="90000"/>
        </a:lnSpc>
        <a:spcBef>
          <a:spcPct val="0"/>
        </a:spcBef>
        <a:buNone/>
        <a:defRPr sz="4000" kern="1200">
          <a:solidFill>
            <a:srgbClr val="7E8C7E"/>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7E8C7E"/>
        </a:buClr>
        <a:buFont typeface="Arial" panose="020B0604020202020204" pitchFamily="34" charset="0"/>
        <a:buChar char="•"/>
        <a:defRPr sz="2800" kern="1200">
          <a:solidFill>
            <a:schemeClr val="tx1"/>
          </a:solidFill>
          <a:latin typeface="Franklin Gothic Book" panose="020B0503020102020204" pitchFamily="34"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7E8C7E"/>
        </a:buClr>
        <a:buFont typeface="Arial" panose="020B0604020202020204" pitchFamily="34" charset="0"/>
        <a:buChar char="•"/>
        <a:defRPr sz="2200" kern="1200">
          <a:solidFill>
            <a:schemeClr val="tx1"/>
          </a:solidFill>
          <a:latin typeface="Franklin Gothic Book" panose="020B0503020102020204" pitchFamily="34"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7E8C7E"/>
        </a:buClr>
        <a:buFont typeface="Arial" panose="020B0604020202020204" pitchFamily="34" charset="0"/>
        <a:buChar char="•"/>
        <a:defRPr sz="2000" kern="1200">
          <a:solidFill>
            <a:schemeClr val="tx1"/>
          </a:solidFill>
          <a:latin typeface="Franklin Gothic Book" panose="020B0503020102020204" pitchFamily="34"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7E8C7E"/>
        </a:buClr>
        <a:buFont typeface="Arial" panose="020B0604020202020204" pitchFamily="34" charset="0"/>
        <a:buChar char="•"/>
        <a:defRPr sz="1800" kern="1200">
          <a:solidFill>
            <a:schemeClr val="tx1"/>
          </a:solidFill>
          <a:latin typeface="Franklin Gothic Book" panose="020B0503020102020204" pitchFamily="34"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samverkan.regionsormland.se/utveckling-och-samarbete/samverkan-socialtjanst-och-vard/utvecklingsarbeten-i-samverkan/tillsammans-for-barnens-basta/"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mailto:Tillsammansforbarnensbasta@regionsormland.se"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A255EE-F9C9-4ABA-950C-FDD84EAC6017}"/>
              </a:ext>
            </a:extLst>
          </p:cNvPr>
          <p:cNvSpPr>
            <a:spLocks noGrp="1"/>
          </p:cNvSpPr>
          <p:nvPr>
            <p:ph type="title"/>
          </p:nvPr>
        </p:nvSpPr>
        <p:spPr>
          <a:xfrm>
            <a:off x="988492" y="467066"/>
            <a:ext cx="9600125" cy="988592"/>
          </a:xfrm>
        </p:spPr>
        <p:txBody>
          <a:bodyPr>
            <a:noAutofit/>
          </a:bodyPr>
          <a:lstStyle/>
          <a:p>
            <a:r>
              <a:rPr lang="sv-SE" sz="3600">
                <a:latin typeface="Century Gothic"/>
              </a:rPr>
              <a:t>Tillsammans för barnens bästa i Sörmland</a:t>
            </a:r>
            <a:endParaRPr lang="sv-SE" sz="4000"/>
          </a:p>
        </p:txBody>
      </p:sp>
      <p:sp>
        <p:nvSpPr>
          <p:cNvPr id="3" name="Platshållare för text 2">
            <a:extLst>
              <a:ext uri="{FF2B5EF4-FFF2-40B4-BE49-F238E27FC236}">
                <a16:creationId xmlns:a16="http://schemas.microsoft.com/office/drawing/2014/main" id="{56CE13D2-0A23-4A82-AAC5-9C1A4D033E7A}"/>
              </a:ext>
            </a:extLst>
          </p:cNvPr>
          <p:cNvSpPr>
            <a:spLocks noGrp="1"/>
          </p:cNvSpPr>
          <p:nvPr>
            <p:ph type="body" idx="1"/>
          </p:nvPr>
        </p:nvSpPr>
        <p:spPr>
          <a:xfrm>
            <a:off x="2041057" y="4791819"/>
            <a:ext cx="7333488" cy="859270"/>
          </a:xfrm>
        </p:spPr>
        <p:txBody>
          <a:bodyPr vert="horz" lIns="91440" tIns="45720" rIns="91440" bIns="45720" rtlCol="0" anchor="t">
            <a:normAutofit/>
          </a:bodyPr>
          <a:lstStyle/>
          <a:p>
            <a:pPr algn="ctr"/>
            <a:r>
              <a:rPr lang="sv-SE" sz="4000"/>
              <a:t>Barnets bästa- hjulet</a:t>
            </a:r>
            <a:endParaRPr lang="sv-SE" sz="2400">
              <a:solidFill>
                <a:srgbClr val="5F7D8C"/>
              </a:solidFill>
              <a:latin typeface="Century Gothic"/>
              <a:ea typeface="Cambria"/>
            </a:endParaRPr>
          </a:p>
        </p:txBody>
      </p:sp>
      <p:pic>
        <p:nvPicPr>
          <p:cNvPr id="6" name="Picture 2">
            <a:extLst>
              <a:ext uri="{FF2B5EF4-FFF2-40B4-BE49-F238E27FC236}">
                <a16:creationId xmlns:a16="http://schemas.microsoft.com/office/drawing/2014/main" id="{1E9C9E03-95CE-EE65-34D0-A9B1A022954C}"/>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70" r="70"/>
          <a:stretch>
            <a:fillRect/>
          </a:stretch>
        </p:blipFill>
        <p:spPr bwMode="auto">
          <a:xfrm>
            <a:off x="2009403" y="1711657"/>
            <a:ext cx="7334250" cy="282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44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bild" descr="En bild som visar text, cirkel, CD, Datalagringsenhet&#10;&#10;Automatiskt genererad beskrivning">
            <a:extLst>
              <a:ext uri="{FF2B5EF4-FFF2-40B4-BE49-F238E27FC236}">
                <a16:creationId xmlns:a16="http://schemas.microsoft.com/office/drawing/2014/main" id="{10367B71-5ADC-8AE9-0F64-37A4C3F59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060" y="378000"/>
            <a:ext cx="6469879" cy="6480000"/>
          </a:xfrm>
          <a:prstGeom prst="rect">
            <a:avLst/>
          </a:prstGeom>
        </p:spPr>
      </p:pic>
      <p:sp>
        <p:nvSpPr>
          <p:cNvPr id="2" name="textruta 1">
            <a:extLst>
              <a:ext uri="{FF2B5EF4-FFF2-40B4-BE49-F238E27FC236}">
                <a16:creationId xmlns:a16="http://schemas.microsoft.com/office/drawing/2014/main" id="{C88BAD76-706F-16CA-ED70-15654C6C3A3D}"/>
              </a:ext>
            </a:extLst>
          </p:cNvPr>
          <p:cNvSpPr txBox="1"/>
          <p:nvPr/>
        </p:nvSpPr>
        <p:spPr>
          <a:xfrm>
            <a:off x="9089572" y="0"/>
            <a:ext cx="3102428" cy="923330"/>
          </a:xfrm>
          <a:prstGeom prst="rect">
            <a:avLst/>
          </a:prstGeom>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18900000" scaled="1"/>
          </a:gradFill>
          <a:ln/>
          <a:scene3d>
            <a:camera prst="orthographicFront"/>
            <a:lightRig rig="threePt" dir="t"/>
          </a:scene3d>
          <a:sp3d extrusionH="12700" contourW="12700" prstMaterial="softEdge">
            <a:bevelT w="101600" h="101600" prst="relaxedInset"/>
            <a:bevelB w="101600" h="101600"/>
            <a:contourClr>
              <a:schemeClr val="tx1"/>
            </a:contourClr>
          </a:sp3d>
        </p:spPr>
        <p:style>
          <a:lnRef idx="1">
            <a:schemeClr val="accent4"/>
          </a:lnRef>
          <a:fillRef idx="3">
            <a:schemeClr val="accent4"/>
          </a:fillRef>
          <a:effectRef idx="2">
            <a:schemeClr val="accent4"/>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 </a:t>
            </a:r>
          </a:p>
          <a:p>
            <a:r>
              <a:rPr lang="sv-SE">
                <a:solidFill>
                  <a:schemeClr val="tx1"/>
                </a:solidFill>
                <a:latin typeface="Candara" panose="020E0502030303020204" pitchFamily="34" charset="0"/>
              </a:rPr>
              <a:t>6, 19, 24, 32-39</a:t>
            </a:r>
          </a:p>
        </p:txBody>
      </p:sp>
    </p:spTree>
    <p:extLst>
      <p:ext uri="{BB962C8B-B14F-4D97-AF65-F5344CB8AC3E}">
        <p14:creationId xmlns:p14="http://schemas.microsoft.com/office/powerpoint/2010/main" val="123376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BBF5F-2034-7B0C-DB0A-DC48702DF3FF}"/>
              </a:ext>
            </a:extLst>
          </p:cNvPr>
          <p:cNvSpPr>
            <a:spLocks noGrp="1"/>
          </p:cNvSpPr>
          <p:nvPr>
            <p:ph type="title"/>
          </p:nvPr>
        </p:nvSpPr>
        <p:spPr>
          <a:xfrm>
            <a:off x="156029" y="136523"/>
            <a:ext cx="10515600" cy="1325563"/>
          </a:xfrm>
        </p:spPr>
        <p:txBody>
          <a:bodyPr/>
          <a:lstStyle/>
          <a:p>
            <a:r>
              <a:rPr lang="sv-SE"/>
              <a:t>Fem frågor</a:t>
            </a:r>
          </a:p>
        </p:txBody>
      </p:sp>
      <p:pic>
        <p:nvPicPr>
          <p:cNvPr id="5" name="!!testar">
            <a:extLst>
              <a:ext uri="{FF2B5EF4-FFF2-40B4-BE49-F238E27FC236}">
                <a16:creationId xmlns:a16="http://schemas.microsoft.com/office/drawing/2014/main" id="{1F0E15E0-CF2C-D3C1-D49B-5ACB4ED50DEB}"/>
              </a:ext>
            </a:extLst>
          </p:cNvPr>
          <p:cNvPicPr>
            <a:picLocks noChangeAspect="1"/>
          </p:cNvPicPr>
          <p:nvPr/>
        </p:nvPicPr>
        <p:blipFill>
          <a:blip r:embed="rId3"/>
          <a:stretch>
            <a:fillRect/>
          </a:stretch>
        </p:blipFill>
        <p:spPr>
          <a:xfrm>
            <a:off x="156028" y="1316943"/>
            <a:ext cx="5405453" cy="5127400"/>
          </a:xfrm>
          <a:prstGeom prst="rect">
            <a:avLst/>
          </a:prstGeom>
        </p:spPr>
      </p:pic>
      <p:sp>
        <p:nvSpPr>
          <p:cNvPr id="6" name="textruta 5">
            <a:extLst>
              <a:ext uri="{FF2B5EF4-FFF2-40B4-BE49-F238E27FC236}">
                <a16:creationId xmlns:a16="http://schemas.microsoft.com/office/drawing/2014/main" id="{C205F571-2540-D95A-A2A3-AA225CA95E56}"/>
              </a:ext>
            </a:extLst>
          </p:cNvPr>
          <p:cNvSpPr txBox="1"/>
          <p:nvPr/>
        </p:nvSpPr>
        <p:spPr>
          <a:xfrm>
            <a:off x="6096000" y="1316943"/>
            <a:ext cx="5754914" cy="4893647"/>
          </a:xfrm>
          <a:prstGeom prst="rect">
            <a:avLst/>
          </a:prstGeom>
          <a:noFill/>
        </p:spPr>
        <p:txBody>
          <a:bodyPr wrap="square">
            <a:spAutoFit/>
          </a:bodyPr>
          <a:lstStyle/>
          <a:p>
            <a:pPr rtl="0" fontAlgn="base">
              <a:buFont typeface="+mj-lt"/>
              <a:buAutoNum type="arabicPeriod"/>
            </a:pPr>
            <a:r>
              <a:rPr lang="sv-SE" sz="2400" b="0" i="0" u="none" strike="noStrike">
                <a:solidFill>
                  <a:srgbClr val="000000"/>
                </a:solidFill>
                <a:effectLst/>
                <a:latin typeface="Candara" panose="020E0502030303020204" pitchFamily="34" charset="0"/>
              </a:rPr>
              <a:t>Har jag all information som jag behöver för att hjälpa barnet?  </a:t>
            </a:r>
            <a:r>
              <a:rPr lang="en-US" sz="2400" b="0" i="0">
                <a:solidFill>
                  <a:srgbClr val="000000"/>
                </a:solidFill>
                <a:effectLst/>
                <a:latin typeface="Candara" panose="020E0502030303020204" pitchFamily="34" charset="0"/>
              </a:rPr>
              <a:t>​</a:t>
            </a:r>
          </a:p>
          <a:p>
            <a:pPr marL="0" indent="0" rtl="0" fontAlgn="base">
              <a:buNone/>
            </a:pPr>
            <a:endParaRPr lang="en-US" sz="2400" b="0" i="0">
              <a:solidFill>
                <a:srgbClr val="000000"/>
              </a:solidFill>
              <a:effectLst/>
              <a:latin typeface="Candara" panose="020E0502030303020204" pitchFamily="34" charset="0"/>
            </a:endParaRPr>
          </a:p>
          <a:p>
            <a:pPr rtl="0" fontAlgn="base">
              <a:buFont typeface="+mj-lt"/>
              <a:buAutoNum type="arabicPeriod" startAt="2"/>
            </a:pPr>
            <a:r>
              <a:rPr lang="sv-SE" sz="2400" b="0" i="0" u="none" strike="noStrike">
                <a:solidFill>
                  <a:srgbClr val="000000"/>
                </a:solidFill>
                <a:effectLst/>
                <a:latin typeface="Candara" panose="020E0502030303020204" pitchFamily="34" charset="0"/>
              </a:rPr>
              <a:t>Vad står i vägen för barnets välmående? </a:t>
            </a:r>
            <a:r>
              <a:rPr lang="en-US" sz="2400" b="0" i="0">
                <a:solidFill>
                  <a:srgbClr val="000000"/>
                </a:solidFill>
                <a:effectLst/>
                <a:latin typeface="Candara" panose="020E0502030303020204" pitchFamily="34" charset="0"/>
              </a:rPr>
              <a:t>​</a:t>
            </a:r>
          </a:p>
          <a:p>
            <a:pPr marL="0" indent="0" rtl="0" fontAlgn="base">
              <a:buNone/>
            </a:pPr>
            <a:endParaRPr lang="en-US" sz="2400" b="0" i="0">
              <a:solidFill>
                <a:srgbClr val="000000"/>
              </a:solidFill>
              <a:effectLst/>
              <a:latin typeface="Candara" panose="020E0502030303020204" pitchFamily="34" charset="0"/>
            </a:endParaRPr>
          </a:p>
          <a:p>
            <a:pPr rtl="0" fontAlgn="base">
              <a:buFont typeface="+mj-lt"/>
              <a:buAutoNum type="arabicPeriod" startAt="3"/>
            </a:pPr>
            <a:r>
              <a:rPr lang="sv-SE" sz="2400" b="0" i="0" u="none" strike="noStrike">
                <a:solidFill>
                  <a:srgbClr val="000000"/>
                </a:solidFill>
                <a:effectLst/>
                <a:latin typeface="Candara" panose="020E0502030303020204" pitchFamily="34" charset="0"/>
              </a:rPr>
              <a:t>Vad kan jag göra nu för att hjälpa det här barnet?  </a:t>
            </a:r>
            <a:r>
              <a:rPr lang="en-US" sz="2400" b="0" i="0">
                <a:solidFill>
                  <a:srgbClr val="000000"/>
                </a:solidFill>
                <a:effectLst/>
                <a:latin typeface="Candara" panose="020E0502030303020204" pitchFamily="34" charset="0"/>
              </a:rPr>
              <a:t>​</a:t>
            </a:r>
          </a:p>
          <a:p>
            <a:pPr marL="0" indent="0" rtl="0" fontAlgn="base">
              <a:buNone/>
            </a:pPr>
            <a:endParaRPr lang="en-US" sz="2400" b="0" i="0">
              <a:solidFill>
                <a:srgbClr val="000000"/>
              </a:solidFill>
              <a:effectLst/>
              <a:latin typeface="Candara" panose="020E0502030303020204" pitchFamily="34" charset="0"/>
            </a:endParaRPr>
          </a:p>
          <a:p>
            <a:pPr rtl="0" fontAlgn="base">
              <a:buFont typeface="+mj-lt"/>
              <a:buAutoNum type="arabicPeriod" startAt="4"/>
            </a:pPr>
            <a:r>
              <a:rPr lang="sv-SE" sz="2400" b="0" i="0" u="none" strike="noStrike">
                <a:solidFill>
                  <a:srgbClr val="000000"/>
                </a:solidFill>
                <a:effectLst/>
                <a:latin typeface="Candara" panose="020E0502030303020204" pitchFamily="34" charset="0"/>
              </a:rPr>
              <a:t>Vad kan min verksamhet göra för att hjälpa barnet?  </a:t>
            </a:r>
            <a:r>
              <a:rPr lang="en-US" sz="2400" b="0" i="0">
                <a:solidFill>
                  <a:srgbClr val="000000"/>
                </a:solidFill>
                <a:effectLst/>
                <a:latin typeface="Candara" panose="020E0502030303020204" pitchFamily="34" charset="0"/>
              </a:rPr>
              <a:t>​</a:t>
            </a:r>
          </a:p>
          <a:p>
            <a:pPr marL="0" indent="0" rtl="0" fontAlgn="base">
              <a:buNone/>
            </a:pPr>
            <a:endParaRPr lang="en-US" sz="2400" b="0" i="0">
              <a:solidFill>
                <a:srgbClr val="000000"/>
              </a:solidFill>
              <a:effectLst/>
              <a:latin typeface="Candara" panose="020E0502030303020204" pitchFamily="34" charset="0"/>
            </a:endParaRPr>
          </a:p>
          <a:p>
            <a:pPr rtl="0" fontAlgn="base">
              <a:buFont typeface="+mj-lt"/>
              <a:buAutoNum type="arabicPeriod" startAt="5"/>
            </a:pPr>
            <a:r>
              <a:rPr lang="sv-SE" sz="2400" b="0" i="0" u="none" strike="noStrike">
                <a:solidFill>
                  <a:srgbClr val="000000"/>
                </a:solidFill>
                <a:effectLst/>
                <a:latin typeface="Candara" panose="020E0502030303020204" pitchFamily="34" charset="0"/>
              </a:rPr>
              <a:t>Vilken ytterligare hjälp behöver jag från andra? </a:t>
            </a:r>
            <a:endParaRPr lang="en-US" sz="2400" b="0" i="0">
              <a:solidFill>
                <a:srgbClr val="000000"/>
              </a:solidFill>
              <a:effectLst/>
              <a:latin typeface="Candara" panose="020E0502030303020204" pitchFamily="34" charset="0"/>
            </a:endParaRPr>
          </a:p>
        </p:txBody>
      </p:sp>
    </p:spTree>
    <p:extLst>
      <p:ext uri="{BB962C8B-B14F-4D97-AF65-F5344CB8AC3E}">
        <p14:creationId xmlns:p14="http://schemas.microsoft.com/office/powerpoint/2010/main" val="1936850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62D208-C147-8E80-E6F9-ED304B346A98}"/>
              </a:ext>
            </a:extLst>
          </p:cNvPr>
          <p:cNvSpPr>
            <a:spLocks noGrp="1"/>
          </p:cNvSpPr>
          <p:nvPr>
            <p:ph type="title"/>
          </p:nvPr>
        </p:nvSpPr>
        <p:spPr>
          <a:xfrm>
            <a:off x="722086" y="887639"/>
            <a:ext cx="10515600" cy="1325563"/>
          </a:xfrm>
        </p:spPr>
        <p:txBody>
          <a:bodyPr>
            <a:normAutofit fontScale="90000"/>
          </a:bodyPr>
          <a:lstStyle/>
          <a:p>
            <a:r>
              <a:rPr lang="sv-SE"/>
              <a:t>Vill du ha mer information och material?</a:t>
            </a:r>
            <a:br>
              <a:rPr lang="sv-SE"/>
            </a:br>
            <a:r>
              <a:rPr lang="sv-SE"/>
              <a:t>Besök gärna vår hemsida:</a:t>
            </a:r>
            <a:br>
              <a:rPr lang="sv-SE" sz="3600" b="0" i="0">
                <a:solidFill>
                  <a:srgbClr val="000000"/>
                </a:solidFill>
                <a:effectLst/>
                <a:latin typeface="Candara"/>
              </a:rPr>
            </a:br>
            <a:endParaRPr lang="sv-SE"/>
          </a:p>
        </p:txBody>
      </p:sp>
      <p:pic>
        <p:nvPicPr>
          <p:cNvPr id="5" name="Platshållare för innehåll 4">
            <a:extLst>
              <a:ext uri="{FF2B5EF4-FFF2-40B4-BE49-F238E27FC236}">
                <a16:creationId xmlns:a16="http://schemas.microsoft.com/office/drawing/2014/main" id="{FBBB2E59-7608-BB45-3996-B7872B25221F}"/>
              </a:ext>
            </a:extLst>
          </p:cNvPr>
          <p:cNvPicPr>
            <a:picLocks noGrp="1" noChangeAspect="1"/>
          </p:cNvPicPr>
          <p:nvPr>
            <p:ph idx="1"/>
          </p:nvPr>
        </p:nvPicPr>
        <p:blipFill>
          <a:blip r:embed="rId3"/>
          <a:stretch>
            <a:fillRect/>
          </a:stretch>
        </p:blipFill>
        <p:spPr>
          <a:xfrm>
            <a:off x="4407943" y="5108370"/>
            <a:ext cx="1508764" cy="1508764"/>
          </a:xfrm>
          <a:prstGeom prst="rect">
            <a:avLst/>
          </a:prstGeom>
        </p:spPr>
      </p:pic>
      <p:pic>
        <p:nvPicPr>
          <p:cNvPr id="3" name="Picture 2">
            <a:extLst>
              <a:ext uri="{FF2B5EF4-FFF2-40B4-BE49-F238E27FC236}">
                <a16:creationId xmlns:a16="http://schemas.microsoft.com/office/drawing/2014/main" id="{5BA5D293-9E32-21D4-FBCE-FAF54965C935}"/>
              </a:ext>
            </a:extLst>
          </p:cNvPr>
          <p:cNvPicPr>
            <a:picLocks noChangeAspect="1"/>
          </p:cNvPicPr>
          <p:nvPr/>
        </p:nvPicPr>
        <p:blipFill>
          <a:blip r:embed="rId4"/>
          <a:stretch>
            <a:fillRect/>
          </a:stretch>
        </p:blipFill>
        <p:spPr>
          <a:xfrm>
            <a:off x="1097832" y="2520720"/>
            <a:ext cx="1919008" cy="2682129"/>
          </a:xfrm>
          <a:prstGeom prst="rect">
            <a:avLst/>
          </a:prstGeom>
        </p:spPr>
      </p:pic>
      <p:pic>
        <p:nvPicPr>
          <p:cNvPr id="4" name="Picture 3">
            <a:extLst>
              <a:ext uri="{FF2B5EF4-FFF2-40B4-BE49-F238E27FC236}">
                <a16:creationId xmlns:a16="http://schemas.microsoft.com/office/drawing/2014/main" id="{F743B4A5-0C3C-D9F7-174E-FC89F6298A54}"/>
              </a:ext>
            </a:extLst>
          </p:cNvPr>
          <p:cNvPicPr>
            <a:picLocks noChangeAspect="1"/>
          </p:cNvPicPr>
          <p:nvPr/>
        </p:nvPicPr>
        <p:blipFill>
          <a:blip r:embed="rId5"/>
          <a:srcRect l="4466" t="1088" r="4094" b="234"/>
          <a:stretch/>
        </p:blipFill>
        <p:spPr>
          <a:xfrm rot="600000">
            <a:off x="7650358" y="2837617"/>
            <a:ext cx="1746400" cy="22395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En bild som visar text, cirkel, Teckensnitt, CD&#10;&#10;Automatiskt genererad beskrivning">
            <a:extLst>
              <a:ext uri="{FF2B5EF4-FFF2-40B4-BE49-F238E27FC236}">
                <a16:creationId xmlns:a16="http://schemas.microsoft.com/office/drawing/2014/main" id="{495F6FC9-4078-EE96-A042-75F80A661A78}"/>
              </a:ext>
            </a:extLst>
          </p:cNvPr>
          <p:cNvPicPr>
            <a:picLocks noChangeAspect="1"/>
          </p:cNvPicPr>
          <p:nvPr/>
        </p:nvPicPr>
        <p:blipFill>
          <a:blip r:embed="rId6"/>
          <a:stretch>
            <a:fillRect/>
          </a:stretch>
        </p:blipFill>
        <p:spPr>
          <a:xfrm>
            <a:off x="4381049" y="2312894"/>
            <a:ext cx="2188747" cy="212140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1BB2F3E-63DB-D2B2-1469-547FCE237E04}"/>
              </a:ext>
            </a:extLst>
          </p:cNvPr>
          <p:cNvSpPr txBox="1"/>
          <p:nvPr/>
        </p:nvSpPr>
        <p:spPr>
          <a:xfrm>
            <a:off x="499080" y="5701614"/>
            <a:ext cx="3659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7"/>
              </a:rPr>
              <a:t>Tillsammans för barnens bästa i Sörmland - Samverkanswebben</a:t>
            </a:r>
            <a:endParaRPr lang="en-US"/>
          </a:p>
        </p:txBody>
      </p:sp>
    </p:spTree>
    <p:extLst>
      <p:ext uri="{BB962C8B-B14F-4D97-AF65-F5344CB8AC3E}">
        <p14:creationId xmlns:p14="http://schemas.microsoft.com/office/powerpoint/2010/main" val="60151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D174-393C-B38E-F88A-D21EED8358E0}"/>
              </a:ext>
            </a:extLst>
          </p:cNvPr>
          <p:cNvSpPr>
            <a:spLocks noGrp="1"/>
          </p:cNvSpPr>
          <p:nvPr>
            <p:ph type="title"/>
          </p:nvPr>
        </p:nvSpPr>
        <p:spPr>
          <a:xfrm>
            <a:off x="497247" y="478691"/>
            <a:ext cx="9765890" cy="1325563"/>
          </a:xfrm>
        </p:spPr>
        <p:txBody>
          <a:bodyPr>
            <a:normAutofit/>
          </a:bodyPr>
          <a:lstStyle/>
          <a:p>
            <a:r>
              <a:rPr lang="sv-SE" sz="4400">
                <a:latin typeface="Century Gothic"/>
              </a:rPr>
              <a:t>Kontaktuppgifter</a:t>
            </a:r>
            <a:endParaRPr lang="sv-SE" sz="4400"/>
          </a:p>
        </p:txBody>
      </p:sp>
      <p:sp>
        <p:nvSpPr>
          <p:cNvPr id="4" name="textruta 5">
            <a:extLst>
              <a:ext uri="{FF2B5EF4-FFF2-40B4-BE49-F238E27FC236}">
                <a16:creationId xmlns:a16="http://schemas.microsoft.com/office/drawing/2014/main" id="{FED0B837-0214-7ECC-18CF-7FEE9B21856D}"/>
              </a:ext>
            </a:extLst>
          </p:cNvPr>
          <p:cNvSpPr txBox="1"/>
          <p:nvPr/>
        </p:nvSpPr>
        <p:spPr>
          <a:xfrm>
            <a:off x="498127" y="1370085"/>
            <a:ext cx="10687615" cy="5693866"/>
          </a:xfrm>
          <a:prstGeom prst="rect">
            <a:avLst/>
          </a:prstGeom>
          <a:noFill/>
        </p:spPr>
        <p:txBody>
          <a:bodyPr wrap="square" lIns="91440" tIns="45720" rIns="91440" bIns="4572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base"/>
            <a:endParaRPr lang="en-US" sz="2800" b="0" i="0" u="none" strike="noStrike">
              <a:solidFill>
                <a:srgbClr val="000000"/>
              </a:solidFill>
              <a:effectLst/>
              <a:latin typeface="Candara"/>
            </a:endParaRPr>
          </a:p>
          <a:p>
            <a:pPr algn="l" rtl="0" fontAlgn="base"/>
            <a:r>
              <a:rPr lang="sv-SE" sz="2800" b="0" i="0" u="none" strike="noStrike">
                <a:solidFill>
                  <a:srgbClr val="000000"/>
                </a:solidFill>
                <a:effectLst/>
                <a:latin typeface="Candara"/>
              </a:rPr>
              <a:t>Malin Sjöqvist och </a:t>
            </a:r>
            <a:r>
              <a:rPr lang="en-US" sz="2800" b="0" i="0" u="none" strike="noStrike">
                <a:solidFill>
                  <a:srgbClr val="000000"/>
                </a:solidFill>
                <a:effectLst/>
                <a:latin typeface="Candara"/>
              </a:rPr>
              <a:t>Nettan </a:t>
            </a:r>
            <a:r>
              <a:rPr lang="sv-SE" sz="2800">
                <a:solidFill>
                  <a:srgbClr val="000000"/>
                </a:solidFill>
                <a:latin typeface="Candara"/>
              </a:rPr>
              <a:t>Candolf</a:t>
            </a:r>
            <a:r>
              <a:rPr lang="sv-SE" sz="2800" b="0" i="0" u="none" strike="noStrike">
                <a:solidFill>
                  <a:srgbClr val="000000"/>
                </a:solidFill>
                <a:effectLst/>
                <a:latin typeface="Candara"/>
              </a:rPr>
              <a:t>, processledare</a:t>
            </a: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endParaRPr lang="sv-SE" sz="2800">
              <a:solidFill>
                <a:srgbClr val="000000"/>
              </a:solidFill>
              <a:latin typeface="Candara"/>
            </a:endParaRPr>
          </a:p>
          <a:p>
            <a:pPr algn="l" rtl="0" fontAlgn="base"/>
            <a:r>
              <a:rPr lang="sv-SE" sz="2800">
                <a:solidFill>
                  <a:srgbClr val="000000"/>
                </a:solidFill>
                <a:latin typeface="Candara"/>
                <a:hlinkClick r:id="rId3"/>
              </a:rPr>
              <a:t>Tillsammansforbarnensbasta@regionsormland.se</a:t>
            </a:r>
            <a:r>
              <a:rPr lang="sv-SE" sz="2800">
                <a:solidFill>
                  <a:srgbClr val="000000"/>
                </a:solidFill>
                <a:latin typeface="Candara"/>
              </a:rPr>
              <a:t> </a:t>
            </a:r>
            <a:r>
              <a:rPr lang="sv-SE" sz="2800" b="0" i="0">
                <a:solidFill>
                  <a:srgbClr val="000000"/>
                </a:solidFill>
                <a:effectLst/>
                <a:latin typeface="Candara"/>
              </a:rPr>
              <a:t>​</a:t>
            </a:r>
            <a:r>
              <a:rPr lang="sv-SE" sz="2800" b="0" i="0">
                <a:solidFill>
                  <a:srgbClr val="0563C1"/>
                </a:solidFill>
                <a:effectLst/>
                <a:latin typeface="Candara"/>
              </a:rPr>
              <a:t>​</a:t>
            </a:r>
            <a:endParaRPr lang="sv-SE" sz="2800" b="0" i="0">
              <a:solidFill>
                <a:srgbClr val="000000"/>
              </a:solidFill>
              <a:effectLst/>
              <a:latin typeface="Candara"/>
              <a:cs typeface="Segoe UI"/>
            </a:endParaRPr>
          </a:p>
          <a:p>
            <a:pPr algn="l" rtl="0" fontAlgn="base"/>
            <a:endParaRPr lang="sv-SE" sz="2800">
              <a:solidFill>
                <a:srgbClr val="000000"/>
              </a:solidFill>
              <a:latin typeface="Candara"/>
            </a:endParaRPr>
          </a:p>
          <a:p>
            <a:pPr algn="l" rtl="0" fontAlgn="base"/>
            <a:endParaRPr lang="sv-SE" sz="2800" b="0" i="0">
              <a:solidFill>
                <a:srgbClr val="000000"/>
              </a:solidFill>
              <a:effectLst/>
              <a:latin typeface="Candara"/>
            </a:endParaRPr>
          </a:p>
        </p:txBody>
      </p:sp>
      <p:pic>
        <p:nvPicPr>
          <p:cNvPr id="1026" name="Picture 2" descr="En bild som visar text, cirkel, Teckensnitt, CD&#10;&#10;Automatiskt genererad beskrivning">
            <a:extLst>
              <a:ext uri="{FF2B5EF4-FFF2-40B4-BE49-F238E27FC236}">
                <a16:creationId xmlns:a16="http://schemas.microsoft.com/office/drawing/2014/main" id="{35660AFE-F9F8-6D3D-510C-0F071A0FB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419" y="2753570"/>
            <a:ext cx="4677432" cy="29268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ymail_attachmentId68ce63f9-eade-46e8-ba5e-59907e9d1e91">
            <a:extLst>
              <a:ext uri="{FF2B5EF4-FFF2-40B4-BE49-F238E27FC236}">
                <a16:creationId xmlns:a16="http://schemas.microsoft.com/office/drawing/2014/main" id="{0FADD05B-5362-4AE0-2B66-D385A0F4FF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584" y="2562547"/>
            <a:ext cx="1030416" cy="206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ymail_attachmentId118c63b9-4baf-4ca2-9956-37068076135c">
            <a:extLst>
              <a:ext uri="{FF2B5EF4-FFF2-40B4-BE49-F238E27FC236}">
                <a16:creationId xmlns:a16="http://schemas.microsoft.com/office/drawing/2014/main" id="{D32B3A57-3ACF-E471-0596-B436F1EB50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3959" y="2878388"/>
            <a:ext cx="1012245" cy="21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97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C4598C4-7B61-4781-CDF3-49F8C8509678}"/>
              </a:ext>
            </a:extLst>
          </p:cNvPr>
          <p:cNvPicPr>
            <a:picLocks noChangeAspect="1"/>
          </p:cNvPicPr>
          <p:nvPr/>
        </p:nvPicPr>
        <p:blipFill>
          <a:blip r:embed="rId3"/>
          <a:stretch>
            <a:fillRect/>
          </a:stretch>
        </p:blipFill>
        <p:spPr>
          <a:xfrm>
            <a:off x="4554443" y="232124"/>
            <a:ext cx="3747125" cy="2980429"/>
          </a:xfrm>
          <a:prstGeom prst="rect">
            <a:avLst/>
          </a:prstGeom>
        </p:spPr>
      </p:pic>
      <p:grpSp>
        <p:nvGrpSpPr>
          <p:cNvPr id="3" name="Grupp 2">
            <a:extLst>
              <a:ext uri="{FF2B5EF4-FFF2-40B4-BE49-F238E27FC236}">
                <a16:creationId xmlns:a16="http://schemas.microsoft.com/office/drawing/2014/main" id="{D4DCF167-92B9-635D-8E70-EFB07A8ADD5A}"/>
              </a:ext>
            </a:extLst>
          </p:cNvPr>
          <p:cNvGrpSpPr/>
          <p:nvPr/>
        </p:nvGrpSpPr>
        <p:grpSpPr>
          <a:xfrm>
            <a:off x="3173573" y="4033458"/>
            <a:ext cx="6610507" cy="1793030"/>
            <a:chOff x="275697" y="1246635"/>
            <a:chExt cx="11781159" cy="3126905"/>
          </a:xfrm>
        </p:grpSpPr>
        <p:pic>
          <p:nvPicPr>
            <p:cNvPr id="4" name="!!testar">
              <a:extLst>
                <a:ext uri="{FF2B5EF4-FFF2-40B4-BE49-F238E27FC236}">
                  <a16:creationId xmlns:a16="http://schemas.microsoft.com/office/drawing/2014/main" id="{F7883812-D9D5-5B1E-ED10-8E9E919C683C}"/>
                </a:ext>
              </a:extLst>
            </p:cNvPr>
            <p:cNvPicPr>
              <a:picLocks noChangeAspect="1"/>
            </p:cNvPicPr>
            <p:nvPr/>
          </p:nvPicPr>
          <p:blipFill>
            <a:blip r:embed="rId4"/>
            <a:stretch>
              <a:fillRect/>
            </a:stretch>
          </p:blipFill>
          <p:spPr>
            <a:xfrm>
              <a:off x="3313206" y="1288340"/>
              <a:ext cx="2615398" cy="3085200"/>
            </a:xfrm>
            <a:prstGeom prst="rect">
              <a:avLst/>
            </a:prstGeom>
          </p:spPr>
        </p:pic>
        <p:pic>
          <p:nvPicPr>
            <p:cNvPr id="5" name="!!testar">
              <a:extLst>
                <a:ext uri="{FF2B5EF4-FFF2-40B4-BE49-F238E27FC236}">
                  <a16:creationId xmlns:a16="http://schemas.microsoft.com/office/drawing/2014/main" id="{8BC3F4A9-B83A-81A0-EEBC-D2A31263D5EE}"/>
                </a:ext>
              </a:extLst>
            </p:cNvPr>
            <p:cNvPicPr>
              <a:picLocks noChangeAspect="1"/>
            </p:cNvPicPr>
            <p:nvPr/>
          </p:nvPicPr>
          <p:blipFill>
            <a:blip r:embed="rId5"/>
            <a:stretch>
              <a:fillRect/>
            </a:stretch>
          </p:blipFill>
          <p:spPr>
            <a:xfrm>
              <a:off x="6385770" y="1288340"/>
              <a:ext cx="2571807" cy="3085200"/>
            </a:xfrm>
            <a:prstGeom prst="rect">
              <a:avLst/>
            </a:prstGeom>
          </p:spPr>
        </p:pic>
        <p:pic>
          <p:nvPicPr>
            <p:cNvPr id="6" name="!!testar">
              <a:extLst>
                <a:ext uri="{FF2B5EF4-FFF2-40B4-BE49-F238E27FC236}">
                  <a16:creationId xmlns:a16="http://schemas.microsoft.com/office/drawing/2014/main" id="{ABA7472A-659C-A497-72DC-6B0163E4A281}"/>
                </a:ext>
              </a:extLst>
            </p:cNvPr>
            <p:cNvPicPr>
              <a:picLocks noChangeAspect="1"/>
            </p:cNvPicPr>
            <p:nvPr/>
          </p:nvPicPr>
          <p:blipFill>
            <a:blip r:embed="rId6"/>
            <a:stretch>
              <a:fillRect/>
            </a:stretch>
          </p:blipFill>
          <p:spPr>
            <a:xfrm>
              <a:off x="9414743" y="1288340"/>
              <a:ext cx="2642113" cy="3084925"/>
            </a:xfrm>
            <a:prstGeom prst="rect">
              <a:avLst/>
            </a:prstGeom>
          </p:spPr>
        </p:pic>
        <p:pic>
          <p:nvPicPr>
            <p:cNvPr id="7" name="Bildobjekt 6">
              <a:extLst>
                <a:ext uri="{FF2B5EF4-FFF2-40B4-BE49-F238E27FC236}">
                  <a16:creationId xmlns:a16="http://schemas.microsoft.com/office/drawing/2014/main" id="{05D631C7-0984-8C57-7BBF-BF13B3F863DF}"/>
                </a:ext>
              </a:extLst>
            </p:cNvPr>
            <p:cNvPicPr>
              <a:picLocks noChangeAspect="1"/>
            </p:cNvPicPr>
            <p:nvPr/>
          </p:nvPicPr>
          <p:blipFill>
            <a:blip r:embed="rId7"/>
            <a:stretch>
              <a:fillRect/>
            </a:stretch>
          </p:blipFill>
          <p:spPr>
            <a:xfrm>
              <a:off x="275697" y="1246635"/>
              <a:ext cx="2617200" cy="3126630"/>
            </a:xfrm>
            <a:prstGeom prst="rect">
              <a:avLst/>
            </a:prstGeom>
          </p:spPr>
        </p:pic>
      </p:grpSp>
      <p:sp>
        <p:nvSpPr>
          <p:cNvPr id="10" name="textruta 9">
            <a:extLst>
              <a:ext uri="{FF2B5EF4-FFF2-40B4-BE49-F238E27FC236}">
                <a16:creationId xmlns:a16="http://schemas.microsoft.com/office/drawing/2014/main" id="{01435648-4FE7-53F2-FF2E-B729139B069C}"/>
              </a:ext>
            </a:extLst>
          </p:cNvPr>
          <p:cNvSpPr txBox="1"/>
          <p:nvPr/>
        </p:nvSpPr>
        <p:spPr>
          <a:xfrm>
            <a:off x="728749" y="3318661"/>
            <a:ext cx="11463251" cy="584775"/>
          </a:xfrm>
          <a:prstGeom prst="rect">
            <a:avLst/>
          </a:prstGeom>
          <a:noFill/>
        </p:spPr>
        <p:txBody>
          <a:bodyPr wrap="square">
            <a:spAutoFit/>
          </a:bodyPr>
          <a:lstStyle/>
          <a:p>
            <a:r>
              <a:rPr lang="sv-SE" sz="3200">
                <a:solidFill>
                  <a:srgbClr val="7E8C7E"/>
                </a:solidFill>
                <a:latin typeface="Century Gothic" panose="020B0502020202020204" pitchFamily="34" charset="0"/>
              </a:rPr>
              <a:t>EN LÄNSGEMENSAM MODELL FÖR TIDIG SAMVERKAN</a:t>
            </a:r>
          </a:p>
        </p:txBody>
      </p:sp>
    </p:spTree>
    <p:extLst>
      <p:ext uri="{BB962C8B-B14F-4D97-AF65-F5344CB8AC3E}">
        <p14:creationId xmlns:p14="http://schemas.microsoft.com/office/powerpoint/2010/main" val="302786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A75633-253D-4458-1304-7836278994E1}"/>
              </a:ext>
            </a:extLst>
          </p:cNvPr>
          <p:cNvSpPr>
            <a:spLocks noGrp="1"/>
          </p:cNvSpPr>
          <p:nvPr>
            <p:ph type="title"/>
          </p:nvPr>
        </p:nvSpPr>
        <p:spPr>
          <a:xfrm>
            <a:off x="838199" y="365126"/>
            <a:ext cx="10583487" cy="1141770"/>
          </a:xfrm>
        </p:spPr>
        <p:txBody>
          <a:bodyPr/>
          <a:lstStyle/>
          <a:p>
            <a:r>
              <a:rPr kumimoji="0" lang="sv-SE" sz="3600" b="0" i="0" u="none" strike="noStrike" kern="1200" cap="none" spc="0" normalizeH="0" baseline="0" noProof="0">
                <a:ln>
                  <a:noFill/>
                </a:ln>
                <a:solidFill>
                  <a:srgbClr val="7E8C7E"/>
                </a:solidFill>
                <a:effectLst/>
                <a:uLnTx/>
                <a:uFillTx/>
                <a:latin typeface="Century Gothic" panose="020B0502020202020204" pitchFamily="34" charset="0"/>
                <a:ea typeface="+mj-ea"/>
                <a:cs typeface="+mj-cs"/>
              </a:rPr>
              <a:t>Gemensamma verktyg</a:t>
            </a:r>
            <a:br>
              <a:rPr kumimoji="0" lang="sv-SE" sz="3600" b="0" i="0" u="none" strike="noStrike" kern="1200" cap="none" spc="0" normalizeH="0" baseline="0" noProof="0">
                <a:ln>
                  <a:noFill/>
                </a:ln>
                <a:solidFill>
                  <a:srgbClr val="7E8C7E"/>
                </a:solidFill>
                <a:effectLst/>
                <a:uLnTx/>
                <a:uFillTx/>
                <a:latin typeface="Century Gothic" panose="020B0502020202020204" pitchFamily="34" charset="0"/>
                <a:ea typeface="+mj-ea"/>
                <a:cs typeface="+mj-cs"/>
              </a:rPr>
            </a:br>
            <a:r>
              <a:rPr lang="sv-SE"/>
              <a:t>Barnets bästa- hjulet</a:t>
            </a:r>
          </a:p>
        </p:txBody>
      </p:sp>
      <p:sp>
        <p:nvSpPr>
          <p:cNvPr id="11" name="textruta 10">
            <a:extLst>
              <a:ext uri="{FF2B5EF4-FFF2-40B4-BE49-F238E27FC236}">
                <a16:creationId xmlns:a16="http://schemas.microsoft.com/office/drawing/2014/main" id="{7CB53A99-970D-4895-5594-F6F084831FE4}"/>
              </a:ext>
            </a:extLst>
          </p:cNvPr>
          <p:cNvSpPr txBox="1"/>
          <p:nvPr/>
        </p:nvSpPr>
        <p:spPr>
          <a:xfrm>
            <a:off x="5542191" y="1506895"/>
            <a:ext cx="4146632" cy="4985980"/>
          </a:xfrm>
          <a:prstGeom prst="rect">
            <a:avLst/>
          </a:prstGeom>
          <a:noFill/>
        </p:spPr>
        <p:txBody>
          <a:bodyPr wrap="square" rtlCol="0">
            <a:spAutoFit/>
          </a:bodyPr>
          <a:lstStyle/>
          <a:p>
            <a:pPr marL="285750" indent="-285750">
              <a:buClr>
                <a:schemeClr val="accent6"/>
              </a:buClr>
              <a:buFont typeface="Arial" panose="020B0604020202020204" pitchFamily="34" charset="0"/>
              <a:buChar char="•"/>
            </a:pPr>
            <a:r>
              <a:rPr lang="sv-SE" sz="2000"/>
              <a:t>Riktar sig till alla </a:t>
            </a:r>
          </a:p>
          <a:p>
            <a:pPr>
              <a:buClr>
                <a:schemeClr val="accent6"/>
              </a:buClr>
            </a:pPr>
            <a:endParaRPr lang="sv-SE" sz="2000"/>
          </a:p>
          <a:p>
            <a:pPr marL="285750" indent="-285750">
              <a:buClr>
                <a:schemeClr val="accent6"/>
              </a:buClr>
              <a:buFont typeface="Arial" panose="020B0604020202020204" pitchFamily="34" charset="0"/>
              <a:buChar char="•"/>
            </a:pPr>
            <a:r>
              <a:rPr lang="sv-SE" sz="2000"/>
              <a:t>Stödverktyg för att sätta ord på ett barns behov</a:t>
            </a:r>
          </a:p>
          <a:p>
            <a:pPr>
              <a:buClr>
                <a:schemeClr val="accent6"/>
              </a:buClr>
            </a:pPr>
            <a:endParaRPr lang="sv-SE" sz="2000"/>
          </a:p>
          <a:p>
            <a:pPr marL="285750" indent="-285750">
              <a:buClr>
                <a:schemeClr val="accent6"/>
              </a:buClr>
              <a:buFont typeface="Arial" panose="020B0604020202020204" pitchFamily="34" charset="0"/>
              <a:buChar char="•"/>
            </a:pPr>
            <a:r>
              <a:rPr lang="sv-SE" sz="2000"/>
              <a:t>Underlag för samtal med barn och vårdnadshavare</a:t>
            </a:r>
          </a:p>
          <a:p>
            <a:pPr>
              <a:buClr>
                <a:schemeClr val="accent6"/>
              </a:buClr>
            </a:pPr>
            <a:endParaRPr lang="sv-SE" sz="2000"/>
          </a:p>
          <a:p>
            <a:pPr marL="285750" indent="-285750">
              <a:buClr>
                <a:schemeClr val="accent6"/>
              </a:buClr>
              <a:buFont typeface="Arial" panose="020B0604020202020204" pitchFamily="34" charset="0"/>
              <a:buChar char="•"/>
            </a:pPr>
            <a:r>
              <a:rPr lang="sv-SE" sz="2000"/>
              <a:t>Verktyg för samtal och samsyn </a:t>
            </a:r>
            <a:r>
              <a:rPr lang="sv-SE" sz="2000" i="1"/>
              <a:t>mellan </a:t>
            </a:r>
            <a:r>
              <a:rPr lang="sv-SE" sz="2000"/>
              <a:t>verksamheter</a:t>
            </a:r>
          </a:p>
          <a:p>
            <a:pPr>
              <a:buClr>
                <a:schemeClr val="accent6"/>
              </a:buClr>
            </a:pPr>
            <a:endParaRPr lang="sv-SE" sz="2000"/>
          </a:p>
          <a:p>
            <a:pPr marL="285750" indent="-285750">
              <a:buClr>
                <a:schemeClr val="accent6"/>
              </a:buClr>
              <a:buFont typeface="Arial" panose="020B0604020202020204" pitchFamily="34" charset="0"/>
              <a:buChar char="•"/>
            </a:pPr>
            <a:r>
              <a:rPr lang="sv-SE" sz="2000"/>
              <a:t>Stöd för att upptäcka behov så tidigt som möjligt</a:t>
            </a:r>
          </a:p>
          <a:p>
            <a:pPr>
              <a:buClr>
                <a:schemeClr val="accent6"/>
              </a:buClr>
            </a:pPr>
            <a:endParaRPr lang="sv-SE" sz="2000"/>
          </a:p>
          <a:p>
            <a:pPr marL="285750" indent="-285750">
              <a:buClr>
                <a:schemeClr val="accent6"/>
              </a:buClr>
              <a:buFont typeface="Arial" panose="020B0604020202020204" pitchFamily="34" charset="0"/>
              <a:buChar char="•"/>
            </a:pPr>
            <a:r>
              <a:rPr lang="sv-SE" sz="2000"/>
              <a:t>Utgår från barnkonventionen</a:t>
            </a:r>
          </a:p>
          <a:p>
            <a:endParaRPr lang="sv-SE"/>
          </a:p>
        </p:txBody>
      </p:sp>
      <p:pic>
        <p:nvPicPr>
          <p:cNvPr id="12" name="Platshållare för innehåll 8" descr="En bild som visar text, cirkel, Teckensnitt, CD&#10;&#10;Automatiskt genererad beskrivning">
            <a:extLst>
              <a:ext uri="{FF2B5EF4-FFF2-40B4-BE49-F238E27FC236}">
                <a16:creationId xmlns:a16="http://schemas.microsoft.com/office/drawing/2014/main" id="{E9BFBC75-095B-5226-6EAD-81100E79C7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0749" y="1690688"/>
            <a:ext cx="4146632" cy="4146632"/>
          </a:xfrm>
        </p:spPr>
      </p:pic>
    </p:spTree>
    <p:extLst>
      <p:ext uri="{BB962C8B-B14F-4D97-AF65-F5344CB8AC3E}">
        <p14:creationId xmlns:p14="http://schemas.microsoft.com/office/powerpoint/2010/main" val="3916689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descr="En bild som visar text, cirkel, CD, Datalagringsenhet&#10;&#10;Automatiskt genererad beskrivning">
            <a:extLst>
              <a:ext uri="{FF2B5EF4-FFF2-40B4-BE49-F238E27FC236}">
                <a16:creationId xmlns:a16="http://schemas.microsoft.com/office/drawing/2014/main" id="{6D6B6E4D-7B55-FAA0-322D-18AC4EA4C2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2016" y="1844675"/>
            <a:ext cx="3727968" cy="3733800"/>
          </a:xfrm>
        </p:spPr>
      </p:pic>
      <p:pic>
        <p:nvPicPr>
          <p:cNvPr id="7" name="!!bild" descr="En bild som visar text, cirkel, CD, Datalagringsenhet&#10;&#10;Automatiskt genererad beskrivning">
            <a:extLst>
              <a:ext uri="{FF2B5EF4-FFF2-40B4-BE49-F238E27FC236}">
                <a16:creationId xmlns:a16="http://schemas.microsoft.com/office/drawing/2014/main" id="{6D5DBDAE-0452-9D71-21AB-C8ECA7E04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060" y="378000"/>
            <a:ext cx="6469879" cy="6480000"/>
          </a:xfrm>
          <a:prstGeom prst="rect">
            <a:avLst/>
          </a:prstGeom>
        </p:spPr>
      </p:pic>
      <p:sp>
        <p:nvSpPr>
          <p:cNvPr id="3" name="textruta 2">
            <a:extLst>
              <a:ext uri="{FF2B5EF4-FFF2-40B4-BE49-F238E27FC236}">
                <a16:creationId xmlns:a16="http://schemas.microsoft.com/office/drawing/2014/main" id="{59EED8C5-94E6-FB9E-9F1E-0DD2634CFC3B}"/>
              </a:ext>
            </a:extLst>
          </p:cNvPr>
          <p:cNvSpPr txBox="1"/>
          <p:nvPr/>
        </p:nvSpPr>
        <p:spPr>
          <a:xfrm>
            <a:off x="9089572" y="0"/>
            <a:ext cx="3102428" cy="923330"/>
          </a:xfrm>
          <a:prstGeom prst="rect">
            <a:avLst/>
          </a:prstGeom>
          <a:ln>
            <a:solidFill>
              <a:schemeClr val="tx1"/>
            </a:solidFill>
          </a:ln>
          <a:scene3d>
            <a:camera prst="orthographicFront"/>
            <a:lightRig rig="threePt" dir="t"/>
          </a:scene3d>
          <a:sp3d extrusionH="12700" contourW="12700">
            <a:bevelT w="101600" h="101600"/>
            <a:bevelB w="101600" h="101600"/>
          </a:sp3d>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a:t>
            </a:r>
          </a:p>
          <a:p>
            <a:r>
              <a:rPr lang="sv-SE">
                <a:solidFill>
                  <a:schemeClr val="tx1"/>
                </a:solidFill>
                <a:latin typeface="Candara" panose="020E0502030303020204" pitchFamily="34" charset="0"/>
              </a:rPr>
              <a:t>6, 17, 24 och 39</a:t>
            </a:r>
          </a:p>
        </p:txBody>
      </p:sp>
    </p:spTree>
    <p:extLst>
      <p:ext uri="{BB962C8B-B14F-4D97-AF65-F5344CB8AC3E}">
        <p14:creationId xmlns:p14="http://schemas.microsoft.com/office/powerpoint/2010/main" val="4020229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 descr="En bild som visar text, cirkel, CD, Datalagringsenhet&#10;&#10;Automatiskt genererad beskrivning">
            <a:extLst>
              <a:ext uri="{FF2B5EF4-FFF2-40B4-BE49-F238E27FC236}">
                <a16:creationId xmlns:a16="http://schemas.microsoft.com/office/drawing/2014/main" id="{76B7F78E-79E8-AF56-F356-3AFCE703B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121" y="378000"/>
            <a:ext cx="6459758" cy="6480000"/>
          </a:xfrm>
          <a:prstGeom prst="rect">
            <a:avLst/>
          </a:prstGeom>
        </p:spPr>
      </p:pic>
      <p:sp>
        <p:nvSpPr>
          <p:cNvPr id="2" name="textruta 1">
            <a:extLst>
              <a:ext uri="{FF2B5EF4-FFF2-40B4-BE49-F238E27FC236}">
                <a16:creationId xmlns:a16="http://schemas.microsoft.com/office/drawing/2014/main" id="{BFE9F6DD-CFB5-673A-037A-F913FABC02FD}"/>
              </a:ext>
            </a:extLst>
          </p:cNvPr>
          <p:cNvSpPr txBox="1"/>
          <p:nvPr/>
        </p:nvSpPr>
        <p:spPr>
          <a:xfrm>
            <a:off x="9089572" y="0"/>
            <a:ext cx="3102428" cy="923330"/>
          </a:xfrm>
          <a:prstGeom prst="rect">
            <a:avLst/>
          </a:prstGeom>
          <a:ln/>
          <a:scene3d>
            <a:camera prst="orthographicFront"/>
            <a:lightRig rig="threePt" dir="t"/>
          </a:scene3d>
          <a:sp3d extrusionH="12700" contourW="12700">
            <a:bevelT w="101600" h="101600"/>
            <a:bevelB w="101600" h="101600"/>
          </a:sp3d>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 5,6,13,14,15,18 och 23</a:t>
            </a:r>
          </a:p>
        </p:txBody>
      </p:sp>
    </p:spTree>
    <p:extLst>
      <p:ext uri="{BB962C8B-B14F-4D97-AF65-F5344CB8AC3E}">
        <p14:creationId xmlns:p14="http://schemas.microsoft.com/office/powerpoint/2010/main" val="4258674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descr="En bild som visar text, cirkel, CD, Datalagringsenhet&#10;&#10;Automatiskt genererad beskrivning">
            <a:extLst>
              <a:ext uri="{FF2B5EF4-FFF2-40B4-BE49-F238E27FC236}">
                <a16:creationId xmlns:a16="http://schemas.microsoft.com/office/drawing/2014/main" id="{57FB15F4-FF89-6A47-630E-699FA594C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060" y="378000"/>
            <a:ext cx="6469879" cy="6480000"/>
          </a:xfrm>
          <a:prstGeom prst="rect">
            <a:avLst/>
          </a:prstGeom>
        </p:spPr>
      </p:pic>
      <p:sp>
        <p:nvSpPr>
          <p:cNvPr id="2" name="textruta 1">
            <a:extLst>
              <a:ext uri="{FF2B5EF4-FFF2-40B4-BE49-F238E27FC236}">
                <a16:creationId xmlns:a16="http://schemas.microsoft.com/office/drawing/2014/main" id="{FA738DEB-D396-648B-1AA7-35D5D562DFC5}"/>
              </a:ext>
            </a:extLst>
          </p:cNvPr>
          <p:cNvSpPr txBox="1"/>
          <p:nvPr/>
        </p:nvSpPr>
        <p:spPr>
          <a:xfrm>
            <a:off x="9089572" y="0"/>
            <a:ext cx="3102428" cy="923330"/>
          </a:xfrm>
          <a:prstGeom prst="rect">
            <a:avLst/>
          </a:prstGeom>
          <a:ln/>
          <a:scene3d>
            <a:camera prst="orthographicFront"/>
            <a:lightRig rig="threePt" dir="t"/>
          </a:scene3d>
          <a:sp3d extrusionH="12700" contourW="12700">
            <a:bevelT w="101600" h="101600"/>
            <a:bevelB w="101600" h="101600"/>
          </a:sp3d>
        </p:spPr>
        <p:style>
          <a:lnRef idx="3">
            <a:schemeClr val="lt1"/>
          </a:lnRef>
          <a:fillRef idx="1">
            <a:schemeClr val="accent3"/>
          </a:fillRef>
          <a:effectRef idx="1">
            <a:schemeClr val="accent3"/>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 </a:t>
            </a:r>
          </a:p>
          <a:p>
            <a:r>
              <a:rPr lang="sv-SE">
                <a:solidFill>
                  <a:schemeClr val="tx1"/>
                </a:solidFill>
                <a:latin typeface="Candara" panose="020E0502030303020204" pitchFamily="34" charset="0"/>
              </a:rPr>
              <a:t>19, 28, 29</a:t>
            </a:r>
          </a:p>
        </p:txBody>
      </p:sp>
    </p:spTree>
    <p:extLst>
      <p:ext uri="{BB962C8B-B14F-4D97-AF65-F5344CB8AC3E}">
        <p14:creationId xmlns:p14="http://schemas.microsoft.com/office/powerpoint/2010/main" val="3893528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 descr="En bild som visar text, cirkel, CD, Datalagringsenhet&#10;&#10;Automatiskt genererad beskrivning">
            <a:extLst>
              <a:ext uri="{FF2B5EF4-FFF2-40B4-BE49-F238E27FC236}">
                <a16:creationId xmlns:a16="http://schemas.microsoft.com/office/drawing/2014/main" id="{3172A59B-1282-A201-9A08-31ACA9AFE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060" y="378000"/>
            <a:ext cx="6469879" cy="6480000"/>
          </a:xfrm>
          <a:prstGeom prst="rect">
            <a:avLst/>
          </a:prstGeom>
        </p:spPr>
      </p:pic>
      <p:sp>
        <p:nvSpPr>
          <p:cNvPr id="2" name="textruta 1">
            <a:extLst>
              <a:ext uri="{FF2B5EF4-FFF2-40B4-BE49-F238E27FC236}">
                <a16:creationId xmlns:a16="http://schemas.microsoft.com/office/drawing/2014/main" id="{BA7BB6CC-19B2-9674-D1A8-D25BFAA91780}"/>
              </a:ext>
            </a:extLst>
          </p:cNvPr>
          <p:cNvSpPr txBox="1"/>
          <p:nvPr/>
        </p:nvSpPr>
        <p:spPr>
          <a:xfrm>
            <a:off x="9089572" y="0"/>
            <a:ext cx="3102428" cy="923330"/>
          </a:xfrm>
          <a:prstGeom prst="rect">
            <a:avLst/>
          </a:prstGeom>
          <a:solidFill>
            <a:schemeClr val="accent4"/>
          </a:solidFill>
          <a:ln/>
          <a:scene3d>
            <a:camera prst="orthographicFront"/>
            <a:lightRig rig="threePt" dir="t"/>
          </a:scene3d>
          <a:sp3d extrusionH="12700" contourW="12700">
            <a:bevelT w="101600" h="101600"/>
            <a:bevelB w="101600" h="101600"/>
          </a:sp3d>
        </p:spPr>
        <p:style>
          <a:lnRef idx="3">
            <a:schemeClr val="lt1"/>
          </a:lnRef>
          <a:fillRef idx="1">
            <a:schemeClr val="accent3"/>
          </a:fillRef>
          <a:effectRef idx="1">
            <a:schemeClr val="accent3"/>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 </a:t>
            </a:r>
          </a:p>
          <a:p>
            <a:r>
              <a:rPr lang="sv-SE">
                <a:solidFill>
                  <a:schemeClr val="tx1"/>
                </a:solidFill>
                <a:latin typeface="Candara" panose="020E0502030303020204" pitchFamily="34" charset="0"/>
              </a:rPr>
              <a:t>3, 5, 9, 18, 26 och 27</a:t>
            </a:r>
          </a:p>
        </p:txBody>
      </p:sp>
    </p:spTree>
    <p:extLst>
      <p:ext uri="{BB962C8B-B14F-4D97-AF65-F5344CB8AC3E}">
        <p14:creationId xmlns:p14="http://schemas.microsoft.com/office/powerpoint/2010/main" val="765406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descr="En bild som visar text, cirkel, CD, Datalagringsenhet&#10;&#10;Automatiskt genererad beskrivning">
            <a:extLst>
              <a:ext uri="{FF2B5EF4-FFF2-40B4-BE49-F238E27FC236}">
                <a16:creationId xmlns:a16="http://schemas.microsoft.com/office/drawing/2014/main" id="{9AD7F25E-642E-6C57-FE2F-33CBFC322E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1060" y="365125"/>
            <a:ext cx="6469879" cy="6480000"/>
          </a:xfrm>
        </p:spPr>
      </p:pic>
      <p:sp>
        <p:nvSpPr>
          <p:cNvPr id="2" name="textruta 1">
            <a:extLst>
              <a:ext uri="{FF2B5EF4-FFF2-40B4-BE49-F238E27FC236}">
                <a16:creationId xmlns:a16="http://schemas.microsoft.com/office/drawing/2014/main" id="{B87BFC4D-4302-ADDC-0F9C-66106BB10C48}"/>
              </a:ext>
            </a:extLst>
          </p:cNvPr>
          <p:cNvSpPr txBox="1"/>
          <p:nvPr/>
        </p:nvSpPr>
        <p:spPr>
          <a:xfrm>
            <a:off x="9089572" y="0"/>
            <a:ext cx="3102428" cy="923330"/>
          </a:xfrm>
          <a:prstGeom prst="rect">
            <a:avLst/>
          </a:prstGeom>
          <a:solidFill>
            <a:schemeClr val="accent6"/>
          </a:solidFill>
          <a:ln>
            <a:noFill/>
          </a:ln>
          <a:scene3d>
            <a:camera prst="orthographicFront"/>
            <a:lightRig rig="threePt" dir="t"/>
          </a:scene3d>
          <a:sp3d extrusionH="12700" contourW="12700">
            <a:bevelT w="101600" h="101600"/>
            <a:bevelB w="101600" h="101600"/>
          </a:sp3d>
        </p:spPr>
        <p:style>
          <a:lnRef idx="0">
            <a:scrgbClr r="0" g="0" b="0"/>
          </a:lnRef>
          <a:fillRef idx="0">
            <a:scrgbClr r="0" g="0" b="0"/>
          </a:fillRef>
          <a:effectRef idx="0">
            <a:scrgbClr r="0" g="0" b="0"/>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 </a:t>
            </a:r>
          </a:p>
          <a:p>
            <a:r>
              <a:rPr lang="sv-SE">
                <a:solidFill>
                  <a:schemeClr val="tx1"/>
                </a:solidFill>
                <a:latin typeface="Candara" panose="020E0502030303020204" pitchFamily="34" charset="0"/>
              </a:rPr>
              <a:t>5, 6, 9, 18, 24, 26, 27, 28 och 31</a:t>
            </a:r>
          </a:p>
        </p:txBody>
      </p:sp>
    </p:spTree>
    <p:extLst>
      <p:ext uri="{BB962C8B-B14F-4D97-AF65-F5344CB8AC3E}">
        <p14:creationId xmlns:p14="http://schemas.microsoft.com/office/powerpoint/2010/main" val="3089304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 descr="En bild som visar text, cirkel, CD, Datalagringsenhet&#10;&#10;Automatiskt genererad beskrivning">
            <a:extLst>
              <a:ext uri="{FF2B5EF4-FFF2-40B4-BE49-F238E27FC236}">
                <a16:creationId xmlns:a16="http://schemas.microsoft.com/office/drawing/2014/main" id="{919A0A9C-7B17-3E1B-68E5-EB138A5C0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060" y="378000"/>
            <a:ext cx="6469879" cy="6480000"/>
          </a:xfrm>
          <a:prstGeom prst="rect">
            <a:avLst/>
          </a:prstGeom>
        </p:spPr>
      </p:pic>
      <p:sp>
        <p:nvSpPr>
          <p:cNvPr id="2" name="textruta 1">
            <a:extLst>
              <a:ext uri="{FF2B5EF4-FFF2-40B4-BE49-F238E27FC236}">
                <a16:creationId xmlns:a16="http://schemas.microsoft.com/office/drawing/2014/main" id="{9786A942-3454-1093-7797-C30568EC9BBE}"/>
              </a:ext>
            </a:extLst>
          </p:cNvPr>
          <p:cNvSpPr txBox="1"/>
          <p:nvPr/>
        </p:nvSpPr>
        <p:spPr>
          <a:xfrm>
            <a:off x="9089572" y="0"/>
            <a:ext cx="3102428" cy="923330"/>
          </a:xfrm>
          <a:prstGeom prst="rect">
            <a:avLst/>
          </a:prstGeom>
          <a:ln/>
          <a:scene3d>
            <a:camera prst="orthographicFront"/>
            <a:lightRig rig="threePt" dir="t"/>
          </a:scene3d>
          <a:sp3d extrusionH="12700" contourW="12700">
            <a:bevelT w="101600" h="101600"/>
            <a:bevelB w="101600" h="101600"/>
          </a:sp3d>
        </p:spPr>
        <p:style>
          <a:lnRef idx="0">
            <a:schemeClr val="accent3"/>
          </a:lnRef>
          <a:fillRef idx="3">
            <a:schemeClr val="accent3"/>
          </a:fillRef>
          <a:effectRef idx="3">
            <a:schemeClr val="accent3"/>
          </a:effectRef>
          <a:fontRef idx="minor">
            <a:schemeClr val="lt1"/>
          </a:fontRef>
        </p:style>
        <p:txBody>
          <a:bodyPr wrap="square">
            <a:spAutoFit/>
          </a:bodyPr>
          <a:lstStyle/>
          <a:p>
            <a:r>
              <a:rPr lang="sv-SE">
                <a:solidFill>
                  <a:schemeClr val="tx1"/>
                </a:solidFill>
                <a:latin typeface="Candara" panose="020E0502030303020204" pitchFamily="34" charset="0"/>
              </a:rPr>
              <a:t>Kopplad till barnkonventionen, artikel: </a:t>
            </a:r>
          </a:p>
          <a:p>
            <a:r>
              <a:rPr lang="sv-SE">
                <a:solidFill>
                  <a:schemeClr val="tx1"/>
                </a:solidFill>
                <a:latin typeface="Candara" panose="020E0502030303020204" pitchFamily="34" charset="0"/>
              </a:rPr>
              <a:t>6, 9, 18 och 29</a:t>
            </a:r>
          </a:p>
        </p:txBody>
      </p:sp>
    </p:spTree>
    <p:extLst>
      <p:ext uri="{BB962C8B-B14F-4D97-AF65-F5344CB8AC3E}">
        <p14:creationId xmlns:p14="http://schemas.microsoft.com/office/powerpoint/2010/main" val="3814446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gionalt stöd grön">
  <a:themeElements>
    <a:clrScheme name="Samverkan Sörmland">
      <a:dk1>
        <a:sysClr val="windowText" lastClr="000000"/>
      </a:dk1>
      <a:lt1>
        <a:sysClr val="window" lastClr="FFFFFF"/>
      </a:lt1>
      <a:dk2>
        <a:srgbClr val="44546A"/>
      </a:dk2>
      <a:lt2>
        <a:srgbClr val="E7E6E6"/>
      </a:lt2>
      <a:accent1>
        <a:srgbClr val="7E8C7E"/>
      </a:accent1>
      <a:accent2>
        <a:srgbClr val="8FA3AD"/>
      </a:accent2>
      <a:accent3>
        <a:srgbClr val="D59C99"/>
      </a:accent3>
      <a:accent4>
        <a:srgbClr val="D5AE59"/>
      </a:accent4>
      <a:accent5>
        <a:srgbClr val="5F7D8C"/>
      </a:accent5>
      <a:accent6>
        <a:srgbClr val="A8B6A8"/>
      </a:accent6>
      <a:hlink>
        <a:srgbClr val="AF6D6C"/>
      </a:hlink>
      <a:folHlink>
        <a:srgbClr val="D6AE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7AEAEA2-015B-4254-952C-1AC432BFBE94}" vid="{0BD5EA29-D0F3-4F3D-9495-18F5DBC01459}"/>
    </a:ext>
  </a:extLst>
</a:theme>
</file>

<file path=ppt/theme/theme2.xml><?xml version="1.0" encoding="utf-8"?>
<a:theme xmlns:a="http://schemas.openxmlformats.org/drawingml/2006/main" name="1_Regionalt stöd grön">
  <a:themeElements>
    <a:clrScheme name="Samverkan Sörmland">
      <a:dk1>
        <a:sysClr val="windowText" lastClr="000000"/>
      </a:dk1>
      <a:lt1>
        <a:sysClr val="window" lastClr="FFFFFF"/>
      </a:lt1>
      <a:dk2>
        <a:srgbClr val="44546A"/>
      </a:dk2>
      <a:lt2>
        <a:srgbClr val="E7E6E6"/>
      </a:lt2>
      <a:accent1>
        <a:srgbClr val="7E8C7E"/>
      </a:accent1>
      <a:accent2>
        <a:srgbClr val="8FA3AD"/>
      </a:accent2>
      <a:accent3>
        <a:srgbClr val="D59C99"/>
      </a:accent3>
      <a:accent4>
        <a:srgbClr val="D5AE59"/>
      </a:accent4>
      <a:accent5>
        <a:srgbClr val="5F7D8C"/>
      </a:accent5>
      <a:accent6>
        <a:srgbClr val="A8B6A8"/>
      </a:accent6>
      <a:hlink>
        <a:srgbClr val="AF6D6C"/>
      </a:hlink>
      <a:folHlink>
        <a:srgbClr val="D6AE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7AEAEA2-015B-4254-952C-1AC432BFBE94}" vid="{59A03870-6693-4D61-9D9F-1DA7BBE57C5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D4C125F01BFCF4AA9C14C2926E5AF32" ma:contentTypeVersion="16" ma:contentTypeDescription="Skapa ett nytt dokument." ma:contentTypeScope="" ma:versionID="6a6fd11e94f90321a01b418ff875cfb5">
  <xsd:schema xmlns:xsd="http://www.w3.org/2001/XMLSchema" xmlns:xs="http://www.w3.org/2001/XMLSchema" xmlns:p="http://schemas.microsoft.com/office/2006/metadata/properties" xmlns:ns2="c0871a76-f34e-4820-bdcb-952bb3228c6d" xmlns:ns3="60ff5031-c237-4f77-95c8-2d3c311e083e" targetNamespace="http://schemas.microsoft.com/office/2006/metadata/properties" ma:root="true" ma:fieldsID="7a483f67c2eb4044108af1f841d32989" ns2:_="" ns3:_="">
    <xsd:import namespace="c0871a76-f34e-4820-bdcb-952bb3228c6d"/>
    <xsd:import namespace="60ff5031-c237-4f77-95c8-2d3c311e08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SearchProperties"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871a76-f34e-4820-bdcb-952bb3228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9476f025-5a9a-42f2-8ca9-47e5a9d4f600"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ff5031-c237-4f77-95c8-2d3c311e083e"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125d4954-1ad7-47be-9301-9ba216712048}" ma:internalName="TaxCatchAll" ma:showField="CatchAllData" ma:web="60ff5031-c237-4f77-95c8-2d3c311e08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871a76-f34e-4820-bdcb-952bb3228c6d">
      <Terms xmlns="http://schemas.microsoft.com/office/infopath/2007/PartnerControls"/>
    </lcf76f155ced4ddcb4097134ff3c332f>
    <TaxCatchAll xmlns="60ff5031-c237-4f77-95c8-2d3c311e083e" xsi:nil="true"/>
  </documentManagement>
</p:properties>
</file>

<file path=customXml/itemProps1.xml><?xml version="1.0" encoding="utf-8"?>
<ds:datastoreItem xmlns:ds="http://schemas.openxmlformats.org/officeDocument/2006/customXml" ds:itemID="{403F3B07-497C-490C-A026-4CBB30810FCF}">
  <ds:schemaRefs>
    <ds:schemaRef ds:uri="60ff5031-c237-4f77-95c8-2d3c311e083e"/>
    <ds:schemaRef ds:uri="c0871a76-f34e-4820-bdcb-952bb3228c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58E768-3048-4981-ADE2-44AAD3240AF4}">
  <ds:schemaRefs>
    <ds:schemaRef ds:uri="http://schemas.microsoft.com/sharepoint/v3/contenttype/forms"/>
  </ds:schemaRefs>
</ds:datastoreItem>
</file>

<file path=customXml/itemProps3.xml><?xml version="1.0" encoding="utf-8"?>
<ds:datastoreItem xmlns:ds="http://schemas.openxmlformats.org/officeDocument/2006/customXml" ds:itemID="{3481072E-03CC-40B1-8BB7-58874265DEA2}">
  <ds:schemaRef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60ff5031-c237-4f77-95c8-2d3c311e083e"/>
    <ds:schemaRef ds:uri="http://schemas.openxmlformats.org/package/2006/metadata/core-properties"/>
    <ds:schemaRef ds:uri="http://schemas.microsoft.com/office/2006/documentManagement/types"/>
    <ds:schemaRef ds:uri="c0871a76-f34e-4820-bdcb-952bb3228c6d"/>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Mall PP Samverkan 23</Template>
  <TotalTime>1</TotalTime>
  <Words>2544</Words>
  <Application>Microsoft Office PowerPoint</Application>
  <PresentationFormat>Bredbild</PresentationFormat>
  <Paragraphs>237</Paragraphs>
  <Slides>13</Slides>
  <Notes>13</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13</vt:i4>
      </vt:variant>
    </vt:vector>
  </HeadingPairs>
  <TitlesOfParts>
    <vt:vector size="22" baseType="lpstr">
      <vt:lpstr>Arial</vt:lpstr>
      <vt:lpstr>Calibri</vt:lpstr>
      <vt:lpstr>Cambria</vt:lpstr>
      <vt:lpstr>Candara</vt:lpstr>
      <vt:lpstr>Century Gothic</vt:lpstr>
      <vt:lpstr>Franklin Gothic Book</vt:lpstr>
      <vt:lpstr>Open Sans</vt:lpstr>
      <vt:lpstr>Regionalt stöd grön</vt:lpstr>
      <vt:lpstr>1_Regionalt stöd grön</vt:lpstr>
      <vt:lpstr>Tillsammans för barnens bästa i Sörmland</vt:lpstr>
      <vt:lpstr>PowerPoint-presentation</vt:lpstr>
      <vt:lpstr>Gemensamma verktyg Barnets bästa- hjulet</vt:lpstr>
      <vt:lpstr>PowerPoint-presentation</vt:lpstr>
      <vt:lpstr>PowerPoint-presentation</vt:lpstr>
      <vt:lpstr>PowerPoint-presentation</vt:lpstr>
      <vt:lpstr>PowerPoint-presentation</vt:lpstr>
      <vt:lpstr>PowerPoint-presentation</vt:lpstr>
      <vt:lpstr>PowerPoint-presentation</vt:lpstr>
      <vt:lpstr>PowerPoint-presentation</vt:lpstr>
      <vt:lpstr>Fem frågor</vt:lpstr>
      <vt:lpstr>Vill du ha mer information och material? Besök gärna vår hemsida: </vt:lpstr>
      <vt:lpstr>Kontaktuppgifter</vt:lpstr>
    </vt:vector>
  </TitlesOfParts>
  <Company>Region Sormland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Samverkan  kommuner och region i Sörmland</dc:title>
  <dc:creator>Gränsmark, Matilda</dc:creator>
  <cp:lastModifiedBy>Sjöqvist, Malin</cp:lastModifiedBy>
  <cp:revision>1</cp:revision>
  <dcterms:created xsi:type="dcterms:W3CDTF">2023-04-13T12:36:02Z</dcterms:created>
  <dcterms:modified xsi:type="dcterms:W3CDTF">2026-06-25T08:51:43Z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0x0101003D4C125F01BFCF4AA9C14C2926E5AF32</vt:lpwstr>
  </property>
  <property fmtid="{D5CDD505-2E9C-101B-9397-08002B2CF9AE}" pid="3" name="MediaServiceImageTags">
    <vt:lpwstr/>
  </property>
</Properties>
</file>