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6" r:id="rId3"/>
    <p:sldId id="278" r:id="rId4"/>
    <p:sldId id="277" r:id="rId5"/>
    <p:sldId id="261" r:id="rId6"/>
    <p:sldId id="257" r:id="rId7"/>
    <p:sldId id="260" r:id="rId8"/>
    <p:sldId id="262" r:id="rId9"/>
    <p:sldId id="265" r:id="rId10"/>
    <p:sldId id="275" r:id="rId11"/>
    <p:sldId id="259" r:id="rId12"/>
    <p:sldId id="279" r:id="rId13"/>
    <p:sldId id="280" r:id="rId14"/>
    <p:sldId id="281" r:id="rId15"/>
    <p:sldId id="282" r:id="rId16"/>
    <p:sldId id="266" r:id="rId17"/>
    <p:sldId id="274" r:id="rId18"/>
    <p:sldId id="273" r:id="rId19"/>
  </p:sldIdLst>
  <p:sldSz cx="16254413" cy="9144000"/>
  <p:notesSz cx="6858000" cy="9144000"/>
  <p:defaultTextStyle>
    <a:defPPr>
      <a:defRPr lang="sv-SE"/>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4" autoAdjust="0"/>
    <p:restoredTop sz="75139" autoAdjust="0"/>
  </p:normalViewPr>
  <p:slideViewPr>
    <p:cSldViewPr snapToGrid="0">
      <p:cViewPr varScale="1">
        <p:scale>
          <a:sx n="68" d="100"/>
          <a:sy n="68" d="100"/>
        </p:scale>
        <p:origin x="11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44AEA5-9CAF-4EF0-9D8F-5F928FF0A389}" type="doc">
      <dgm:prSet loTypeId="urn:microsoft.com/office/officeart/2005/8/layout/radial3" loCatId="cycle" qsTypeId="urn:microsoft.com/office/officeart/2005/8/quickstyle/simple1" qsCatId="simple" csTypeId="urn:microsoft.com/office/officeart/2005/8/colors/accent1_5" csCatId="accent1" phldr="1"/>
      <dgm:spPr/>
      <dgm:t>
        <a:bodyPr/>
        <a:lstStyle/>
        <a:p>
          <a:endParaRPr lang="sv-SE"/>
        </a:p>
      </dgm:t>
    </dgm:pt>
    <dgm:pt modelId="{0DAB2037-790A-48D7-B055-B6FA4AD9D5B4}">
      <dgm:prSet phldrT="[Text]" phldr="1"/>
      <dgm:spPr/>
      <dgm:t>
        <a:bodyPr/>
        <a:lstStyle/>
        <a:p>
          <a:pPr algn="ctr"/>
          <a:endParaRPr lang="sv-SE" dirty="0"/>
        </a:p>
      </dgm:t>
    </dgm:pt>
    <dgm:pt modelId="{323A0449-1472-46B4-865F-F53ADE56CE4D}" type="parTrans" cxnId="{9DD8D183-9218-4D31-A67E-53786C31ED91}">
      <dgm:prSet/>
      <dgm:spPr/>
      <dgm:t>
        <a:bodyPr/>
        <a:lstStyle/>
        <a:p>
          <a:pPr algn="ctr"/>
          <a:endParaRPr lang="sv-SE"/>
        </a:p>
      </dgm:t>
    </dgm:pt>
    <dgm:pt modelId="{A7DE463D-8B79-43AE-84BB-F5B05C491FC9}" type="sibTrans" cxnId="{9DD8D183-9218-4D31-A67E-53786C31ED91}">
      <dgm:prSet/>
      <dgm:spPr/>
      <dgm:t>
        <a:bodyPr/>
        <a:lstStyle/>
        <a:p>
          <a:pPr algn="ctr"/>
          <a:endParaRPr lang="sv-SE"/>
        </a:p>
      </dgm:t>
    </dgm:pt>
    <dgm:pt modelId="{13980738-AA2A-494F-877C-63DD0FCF5BAB}">
      <dgm:prSet custT="1"/>
      <dgm:spPr>
        <a:solidFill>
          <a:schemeClr val="accent4">
            <a:lumMod val="60000"/>
            <a:lumOff val="40000"/>
            <a:alpha val="60000"/>
          </a:schemeClr>
        </a:solidFill>
        <a:ln>
          <a:solidFill>
            <a:schemeClr val="accent5"/>
          </a:solidFill>
        </a:ln>
      </dgm:spPr>
      <dgm:t>
        <a:bodyPr/>
        <a:lstStyle/>
        <a:p>
          <a:pPr algn="ctr"/>
          <a:r>
            <a:rPr lang="sv-SE" sz="2000" b="1" dirty="0"/>
            <a:t>Föräldraskap</a:t>
          </a:r>
        </a:p>
      </dgm:t>
    </dgm:pt>
    <dgm:pt modelId="{FFF9F496-93F6-4F9A-B055-7A221AFB3E49}" type="parTrans" cxnId="{CC58FE77-BF23-42D3-A963-7822B786387B}">
      <dgm:prSet/>
      <dgm:spPr/>
      <dgm:t>
        <a:bodyPr/>
        <a:lstStyle/>
        <a:p>
          <a:pPr algn="ctr"/>
          <a:endParaRPr lang="sv-SE"/>
        </a:p>
      </dgm:t>
    </dgm:pt>
    <dgm:pt modelId="{A516A970-DF6E-4481-BACD-A1DC074A7CB6}" type="sibTrans" cxnId="{CC58FE77-BF23-42D3-A963-7822B786387B}">
      <dgm:prSet/>
      <dgm:spPr/>
      <dgm:t>
        <a:bodyPr/>
        <a:lstStyle/>
        <a:p>
          <a:pPr algn="ctr"/>
          <a:endParaRPr lang="sv-SE"/>
        </a:p>
      </dgm:t>
    </dgm:pt>
    <dgm:pt modelId="{8CE1FEA2-B8A4-414C-A75B-9DE2DC4EE163}">
      <dgm:prSet custT="1"/>
      <dgm:spPr>
        <a:solidFill>
          <a:schemeClr val="accent6">
            <a:lumMod val="60000"/>
            <a:lumOff val="40000"/>
            <a:alpha val="65000"/>
          </a:schemeClr>
        </a:solidFill>
        <a:ln>
          <a:solidFill>
            <a:schemeClr val="accent5"/>
          </a:solidFill>
        </a:ln>
      </dgm:spPr>
      <dgm:t>
        <a:bodyPr/>
        <a:lstStyle/>
        <a:p>
          <a:pPr algn="ctr"/>
          <a:r>
            <a:rPr lang="sv-SE" sz="1600" b="1" dirty="0"/>
            <a:t>Kommunikation</a:t>
          </a:r>
          <a:r>
            <a:rPr lang="sv-SE" sz="1800" dirty="0"/>
            <a:t> </a:t>
          </a:r>
          <a:r>
            <a:rPr lang="sv-SE" sz="2000" dirty="0"/>
            <a:t> </a:t>
          </a:r>
        </a:p>
        <a:p>
          <a:pPr algn="ctr"/>
          <a:r>
            <a:rPr lang="sv-SE" sz="1100" dirty="0"/>
            <a:t>S</a:t>
          </a:r>
          <a:r>
            <a:rPr lang="sv-SE" sz="1200" dirty="0"/>
            <a:t>yn – Hörsel</a:t>
          </a:r>
        </a:p>
        <a:p>
          <a:pPr algn="ctr"/>
          <a:r>
            <a:rPr lang="sv-SE" sz="1200" dirty="0"/>
            <a:t>Samspel</a:t>
          </a:r>
        </a:p>
        <a:p>
          <a:pPr algn="ctr"/>
          <a:r>
            <a:rPr lang="sv-SE" sz="1200" dirty="0"/>
            <a:t>Skärmtid</a:t>
          </a:r>
        </a:p>
      </dgm:t>
    </dgm:pt>
    <dgm:pt modelId="{0B37175C-4F0A-4352-BABB-E3717B71C742}" type="parTrans" cxnId="{248B6B71-1D92-42CA-81C1-6A2772739760}">
      <dgm:prSet/>
      <dgm:spPr/>
      <dgm:t>
        <a:bodyPr/>
        <a:lstStyle/>
        <a:p>
          <a:pPr algn="ctr"/>
          <a:endParaRPr lang="sv-SE"/>
        </a:p>
      </dgm:t>
    </dgm:pt>
    <dgm:pt modelId="{8227A8D6-C2D6-4492-AC36-3625EB787BB7}" type="sibTrans" cxnId="{248B6B71-1D92-42CA-81C1-6A2772739760}">
      <dgm:prSet/>
      <dgm:spPr/>
      <dgm:t>
        <a:bodyPr/>
        <a:lstStyle/>
        <a:p>
          <a:pPr algn="ctr"/>
          <a:endParaRPr lang="sv-SE"/>
        </a:p>
      </dgm:t>
    </dgm:pt>
    <dgm:pt modelId="{80165218-A0F3-49DA-A476-474DDA350EFB}">
      <dgm:prSet custT="1"/>
      <dgm:spPr>
        <a:solidFill>
          <a:schemeClr val="accent3">
            <a:lumMod val="60000"/>
            <a:lumOff val="40000"/>
            <a:alpha val="74000"/>
          </a:schemeClr>
        </a:solidFill>
        <a:ln>
          <a:solidFill>
            <a:schemeClr val="accent5"/>
          </a:solidFill>
        </a:ln>
      </dgm:spPr>
      <dgm:t>
        <a:bodyPr/>
        <a:lstStyle/>
        <a:p>
          <a:pPr algn="ctr"/>
          <a:r>
            <a:rPr lang="sv-SE" sz="1400" b="1" dirty="0"/>
            <a:t>Alkohol</a:t>
          </a:r>
        </a:p>
      </dgm:t>
    </dgm:pt>
    <dgm:pt modelId="{85373C9A-4C7B-4986-9132-6B71C2983A1C}" type="parTrans" cxnId="{2BDA0FD7-BE30-444B-A789-AE471D2721A0}">
      <dgm:prSet/>
      <dgm:spPr/>
      <dgm:t>
        <a:bodyPr/>
        <a:lstStyle/>
        <a:p>
          <a:pPr algn="ctr"/>
          <a:endParaRPr lang="sv-SE"/>
        </a:p>
      </dgm:t>
    </dgm:pt>
    <dgm:pt modelId="{2584F7C4-19A6-461F-BD28-DF66A4768BBF}" type="sibTrans" cxnId="{2BDA0FD7-BE30-444B-A789-AE471D2721A0}">
      <dgm:prSet/>
      <dgm:spPr/>
      <dgm:t>
        <a:bodyPr/>
        <a:lstStyle/>
        <a:p>
          <a:pPr algn="ctr"/>
          <a:endParaRPr lang="sv-SE"/>
        </a:p>
      </dgm:t>
    </dgm:pt>
    <dgm:pt modelId="{AE1FE870-C900-440C-8852-E4CDF4030B49}">
      <dgm:prSet custRadScaleRad="144780" custRadScaleInc="-37896"/>
      <dgm:spPr/>
      <dgm:t>
        <a:bodyPr/>
        <a:lstStyle/>
        <a:p>
          <a:pPr algn="ctr"/>
          <a:endParaRPr lang="sv-SE"/>
        </a:p>
      </dgm:t>
    </dgm:pt>
    <dgm:pt modelId="{D6BB23E6-789D-4D29-84B5-EAE3354AE4BC}" type="parTrans" cxnId="{17BB2245-9167-44A6-A86D-F7A5699DE619}">
      <dgm:prSet/>
      <dgm:spPr/>
      <dgm:t>
        <a:bodyPr/>
        <a:lstStyle/>
        <a:p>
          <a:pPr algn="ctr"/>
          <a:endParaRPr lang="sv-SE"/>
        </a:p>
      </dgm:t>
    </dgm:pt>
    <dgm:pt modelId="{6B1BF7B1-54B3-4CC6-B834-659209954AE4}" type="sibTrans" cxnId="{17BB2245-9167-44A6-A86D-F7A5699DE619}">
      <dgm:prSet/>
      <dgm:spPr/>
      <dgm:t>
        <a:bodyPr/>
        <a:lstStyle/>
        <a:p>
          <a:pPr algn="ctr"/>
          <a:endParaRPr lang="sv-SE"/>
        </a:p>
      </dgm:t>
    </dgm:pt>
    <dgm:pt modelId="{D138A438-F963-4AD4-95CE-5DFAAA620C6B}">
      <dgm:prSet custRadScaleRad="147206" custRadScaleInc="-50465"/>
      <dgm:spPr/>
      <dgm:t>
        <a:bodyPr/>
        <a:lstStyle/>
        <a:p>
          <a:pPr algn="ctr"/>
          <a:endParaRPr lang="sv-SE"/>
        </a:p>
      </dgm:t>
    </dgm:pt>
    <dgm:pt modelId="{AB3309CA-DEFD-4045-84A7-A7071FDA3DAD}" type="parTrans" cxnId="{B6AC8F0E-4B41-4C36-957D-F4BBF59CF8A4}">
      <dgm:prSet/>
      <dgm:spPr/>
      <dgm:t>
        <a:bodyPr/>
        <a:lstStyle/>
        <a:p>
          <a:pPr algn="ctr"/>
          <a:endParaRPr lang="sv-SE"/>
        </a:p>
      </dgm:t>
    </dgm:pt>
    <dgm:pt modelId="{341CD50E-CE87-4BB1-8857-5F1D03F5FFE3}" type="sibTrans" cxnId="{B6AC8F0E-4B41-4C36-957D-F4BBF59CF8A4}">
      <dgm:prSet/>
      <dgm:spPr/>
      <dgm:t>
        <a:bodyPr/>
        <a:lstStyle/>
        <a:p>
          <a:pPr algn="ctr"/>
          <a:endParaRPr lang="sv-SE"/>
        </a:p>
      </dgm:t>
    </dgm:pt>
    <dgm:pt modelId="{CA5D9F33-D5C7-4932-84EE-F85223B2D996}">
      <dgm:prSet custT="1"/>
      <dgm:spPr>
        <a:solidFill>
          <a:srgbClr val="C834AC">
            <a:alpha val="60000"/>
          </a:srgbClr>
        </a:solidFill>
        <a:ln>
          <a:solidFill>
            <a:schemeClr val="accent5">
              <a:lumMod val="75000"/>
            </a:schemeClr>
          </a:solidFill>
        </a:ln>
      </dgm:spPr>
      <dgm:t>
        <a:bodyPr/>
        <a:lstStyle/>
        <a:p>
          <a:pPr algn="ctr"/>
          <a:r>
            <a:rPr lang="sv-SE" sz="1400" dirty="0"/>
            <a:t>Föräldra-ledighet</a:t>
          </a:r>
          <a:endParaRPr lang="sv-SE" sz="1600" dirty="0"/>
        </a:p>
      </dgm:t>
    </dgm:pt>
    <dgm:pt modelId="{0F673A88-FA97-4E09-8EC6-FE76D3BFFCE4}" type="parTrans" cxnId="{75DBB2BC-47DA-47F8-9F18-2FCB6D83DD94}">
      <dgm:prSet/>
      <dgm:spPr/>
      <dgm:t>
        <a:bodyPr/>
        <a:lstStyle/>
        <a:p>
          <a:pPr algn="ctr"/>
          <a:endParaRPr lang="sv-SE"/>
        </a:p>
      </dgm:t>
    </dgm:pt>
    <dgm:pt modelId="{E5977A95-9414-4076-B5EC-4D8541BE9858}" type="sibTrans" cxnId="{75DBB2BC-47DA-47F8-9F18-2FCB6D83DD94}">
      <dgm:prSet/>
      <dgm:spPr/>
      <dgm:t>
        <a:bodyPr/>
        <a:lstStyle/>
        <a:p>
          <a:pPr algn="ctr"/>
          <a:endParaRPr lang="sv-SE"/>
        </a:p>
      </dgm:t>
    </dgm:pt>
    <dgm:pt modelId="{883C16C5-A422-4534-B5C0-79729429AD79}">
      <dgm:prSet custT="1"/>
      <dgm:spPr>
        <a:solidFill>
          <a:schemeClr val="accent5">
            <a:lumMod val="40000"/>
            <a:lumOff val="60000"/>
            <a:alpha val="66154"/>
          </a:schemeClr>
        </a:solidFill>
        <a:ln>
          <a:solidFill>
            <a:schemeClr val="accent5"/>
          </a:solidFill>
        </a:ln>
      </dgm:spPr>
      <dgm:t>
        <a:bodyPr/>
        <a:lstStyle/>
        <a:p>
          <a:pPr algn="ctr"/>
          <a:r>
            <a:rPr lang="sv-SE" sz="1800" b="1" dirty="0"/>
            <a:t>Mat</a:t>
          </a:r>
          <a:r>
            <a:rPr lang="sv-SE" sz="1800" dirty="0"/>
            <a:t> </a:t>
          </a:r>
        </a:p>
      </dgm:t>
    </dgm:pt>
    <dgm:pt modelId="{226868A5-048E-4414-B2B3-C84016A5824E}" type="parTrans" cxnId="{C0AE546D-ACEB-41A8-93DB-FC74B6972A04}">
      <dgm:prSet/>
      <dgm:spPr/>
      <dgm:t>
        <a:bodyPr/>
        <a:lstStyle/>
        <a:p>
          <a:pPr algn="ctr"/>
          <a:endParaRPr lang="sv-SE"/>
        </a:p>
      </dgm:t>
    </dgm:pt>
    <dgm:pt modelId="{BEA36E7C-C695-49CA-9FDF-C1FE395E0EC7}" type="sibTrans" cxnId="{C0AE546D-ACEB-41A8-93DB-FC74B6972A04}">
      <dgm:prSet/>
      <dgm:spPr/>
      <dgm:t>
        <a:bodyPr/>
        <a:lstStyle/>
        <a:p>
          <a:pPr algn="ctr"/>
          <a:endParaRPr lang="sv-SE"/>
        </a:p>
      </dgm:t>
    </dgm:pt>
    <dgm:pt modelId="{1CF75E7B-57EF-45DD-8D4D-132924D428C2}">
      <dgm:prSet custRadScaleRad="86384" custRadScaleInc="-159616"/>
      <dgm:spPr/>
      <dgm:t>
        <a:bodyPr/>
        <a:lstStyle/>
        <a:p>
          <a:pPr algn="ctr"/>
          <a:endParaRPr lang="sv-SE"/>
        </a:p>
      </dgm:t>
    </dgm:pt>
    <dgm:pt modelId="{CF98C443-AF37-4C1D-B164-1682AE6B1D43}" type="parTrans" cxnId="{2F9BD784-69AC-42A1-A955-258FCFEF5515}">
      <dgm:prSet/>
      <dgm:spPr/>
      <dgm:t>
        <a:bodyPr/>
        <a:lstStyle/>
        <a:p>
          <a:pPr algn="ctr"/>
          <a:endParaRPr lang="sv-SE"/>
        </a:p>
      </dgm:t>
    </dgm:pt>
    <dgm:pt modelId="{BE3AEF49-FF75-4952-BB66-8F82FD703462}" type="sibTrans" cxnId="{2F9BD784-69AC-42A1-A955-258FCFEF5515}">
      <dgm:prSet/>
      <dgm:spPr/>
      <dgm:t>
        <a:bodyPr/>
        <a:lstStyle/>
        <a:p>
          <a:pPr algn="ctr"/>
          <a:endParaRPr lang="sv-SE"/>
        </a:p>
      </dgm:t>
    </dgm:pt>
    <dgm:pt modelId="{8A70B746-ED1A-4E11-A9F6-4FC043BEA00C}">
      <dgm:prSet custRadScaleRad="86384" custRadScaleInc="-159616"/>
      <dgm:spPr/>
      <dgm:t>
        <a:bodyPr/>
        <a:lstStyle/>
        <a:p>
          <a:pPr algn="ctr"/>
          <a:endParaRPr lang="sv-SE"/>
        </a:p>
      </dgm:t>
    </dgm:pt>
    <dgm:pt modelId="{192EE6F3-8F6A-4410-9212-257361D6D2AD}" type="parTrans" cxnId="{72AB477B-0BEF-49EB-8FE8-90A42B63C947}">
      <dgm:prSet/>
      <dgm:spPr/>
      <dgm:t>
        <a:bodyPr/>
        <a:lstStyle/>
        <a:p>
          <a:pPr algn="ctr"/>
          <a:endParaRPr lang="sv-SE"/>
        </a:p>
      </dgm:t>
    </dgm:pt>
    <dgm:pt modelId="{8B75B2A5-C495-4FC9-B0C1-AA654738C758}" type="sibTrans" cxnId="{72AB477B-0BEF-49EB-8FE8-90A42B63C947}">
      <dgm:prSet/>
      <dgm:spPr/>
      <dgm:t>
        <a:bodyPr/>
        <a:lstStyle/>
        <a:p>
          <a:pPr algn="ctr"/>
          <a:endParaRPr lang="sv-SE"/>
        </a:p>
      </dgm:t>
    </dgm:pt>
    <dgm:pt modelId="{C4B39E07-A538-4F33-B25E-0C9778726C53}">
      <dgm:prSet custRadScaleRad="107335" custRadScaleInc="41812"/>
      <dgm:spPr>
        <a:solidFill>
          <a:schemeClr val="bg2">
            <a:lumMod val="75000"/>
            <a:alpha val="76863"/>
          </a:schemeClr>
        </a:solidFill>
        <a:ln>
          <a:solidFill>
            <a:schemeClr val="accent5"/>
          </a:solidFill>
        </a:ln>
      </dgm:spPr>
      <dgm:t>
        <a:bodyPr/>
        <a:lstStyle/>
        <a:p>
          <a:pPr algn="ctr"/>
          <a:endParaRPr lang="sv-SE"/>
        </a:p>
      </dgm:t>
    </dgm:pt>
    <dgm:pt modelId="{699EEE71-7DD2-4E9E-A155-AA36E9FD8B1E}" type="parTrans" cxnId="{5E812F94-62C1-4B02-A150-E0BDEF2B4840}">
      <dgm:prSet/>
      <dgm:spPr/>
      <dgm:t>
        <a:bodyPr/>
        <a:lstStyle/>
        <a:p>
          <a:pPr algn="ctr"/>
          <a:endParaRPr lang="sv-SE"/>
        </a:p>
      </dgm:t>
    </dgm:pt>
    <dgm:pt modelId="{699D26CE-AED5-4277-A619-9AF0B210FD2F}" type="sibTrans" cxnId="{5E812F94-62C1-4B02-A150-E0BDEF2B4840}">
      <dgm:prSet/>
      <dgm:spPr/>
      <dgm:t>
        <a:bodyPr/>
        <a:lstStyle/>
        <a:p>
          <a:pPr algn="ctr"/>
          <a:endParaRPr lang="sv-SE"/>
        </a:p>
      </dgm:t>
    </dgm:pt>
    <dgm:pt modelId="{73676ABE-3605-4253-8D77-E121C4EEC10D}">
      <dgm:prSet custT="1"/>
      <dgm:spPr>
        <a:solidFill>
          <a:schemeClr val="accent2">
            <a:lumMod val="40000"/>
            <a:lumOff val="60000"/>
            <a:alpha val="80000"/>
          </a:schemeClr>
        </a:solidFill>
        <a:ln>
          <a:solidFill>
            <a:schemeClr val="accent5">
              <a:lumMod val="75000"/>
            </a:schemeClr>
          </a:solidFill>
        </a:ln>
      </dgm:spPr>
      <dgm:t>
        <a:bodyPr/>
        <a:lstStyle/>
        <a:p>
          <a:pPr algn="ctr"/>
          <a:r>
            <a:rPr lang="sv-SE" sz="1400" b="1" dirty="0"/>
            <a:t>Säker miljö</a:t>
          </a:r>
        </a:p>
      </dgm:t>
    </dgm:pt>
    <dgm:pt modelId="{3BB729D3-E60E-4AD2-9613-98CF9B463E3B}" type="parTrans" cxnId="{B8280FAB-9BF5-4CFD-9DA7-84383E18BC68}">
      <dgm:prSet/>
      <dgm:spPr/>
      <dgm:t>
        <a:bodyPr/>
        <a:lstStyle/>
        <a:p>
          <a:pPr algn="ctr"/>
          <a:endParaRPr lang="sv-SE"/>
        </a:p>
      </dgm:t>
    </dgm:pt>
    <dgm:pt modelId="{A3EFA79E-1D7C-4BC8-834E-9973D65867DD}" type="sibTrans" cxnId="{B8280FAB-9BF5-4CFD-9DA7-84383E18BC68}">
      <dgm:prSet/>
      <dgm:spPr/>
      <dgm:t>
        <a:bodyPr/>
        <a:lstStyle/>
        <a:p>
          <a:pPr algn="ctr"/>
          <a:endParaRPr lang="sv-SE"/>
        </a:p>
      </dgm:t>
    </dgm:pt>
    <dgm:pt modelId="{0C112275-BAF4-4BD2-BC77-D1ED82703CB8}">
      <dgm:prSet custT="1"/>
      <dgm:spPr>
        <a:ln>
          <a:solidFill>
            <a:srgbClr val="00B0F0"/>
          </a:solidFill>
        </a:ln>
      </dgm:spPr>
      <dgm:t>
        <a:bodyPr/>
        <a:lstStyle/>
        <a:p>
          <a:pPr algn="ctr"/>
          <a:r>
            <a:rPr lang="sv-SE" sz="1800" dirty="0"/>
            <a:t>Tobak</a:t>
          </a:r>
        </a:p>
      </dgm:t>
    </dgm:pt>
    <dgm:pt modelId="{19DB148D-4F7D-449F-AD0E-8708D9BBE59E}" type="parTrans" cxnId="{37E31F93-A4A7-4DAF-A496-1FF9639522EA}">
      <dgm:prSet/>
      <dgm:spPr/>
      <dgm:t>
        <a:bodyPr/>
        <a:lstStyle/>
        <a:p>
          <a:pPr algn="ctr"/>
          <a:endParaRPr lang="sv-SE"/>
        </a:p>
      </dgm:t>
    </dgm:pt>
    <dgm:pt modelId="{DCB14379-E0A7-40F4-B901-CAF48A8F11D8}" type="sibTrans" cxnId="{37E31F93-A4A7-4DAF-A496-1FF9639522EA}">
      <dgm:prSet/>
      <dgm:spPr/>
      <dgm:t>
        <a:bodyPr/>
        <a:lstStyle/>
        <a:p>
          <a:pPr algn="ctr"/>
          <a:endParaRPr lang="sv-SE"/>
        </a:p>
      </dgm:t>
    </dgm:pt>
    <dgm:pt modelId="{BA36A6E0-B548-48AD-B44A-C0988E6A759F}">
      <dgm:prSet phldrT="[Text]" custT="1"/>
      <dgm:spPr>
        <a:solidFill>
          <a:schemeClr val="accent4">
            <a:lumMod val="20000"/>
            <a:lumOff val="80000"/>
            <a:alpha val="52500"/>
          </a:schemeClr>
        </a:solidFill>
        <a:ln>
          <a:solidFill>
            <a:schemeClr val="accent5"/>
          </a:solidFill>
        </a:ln>
      </dgm:spPr>
      <dgm:t>
        <a:bodyPr/>
        <a:lstStyle/>
        <a:p>
          <a:pPr algn="ctr"/>
          <a:r>
            <a:rPr lang="sv-SE" sz="1800" b="1" dirty="0"/>
            <a:t>Sömn</a:t>
          </a:r>
        </a:p>
      </dgm:t>
    </dgm:pt>
    <dgm:pt modelId="{12538939-E3CA-4258-8B26-BA16537D7A66}" type="sibTrans" cxnId="{49B2ABA6-609E-47D1-ACA8-3AC4D6F1B135}">
      <dgm:prSet/>
      <dgm:spPr/>
      <dgm:t>
        <a:bodyPr/>
        <a:lstStyle/>
        <a:p>
          <a:pPr algn="ctr"/>
          <a:endParaRPr lang="sv-SE"/>
        </a:p>
      </dgm:t>
    </dgm:pt>
    <dgm:pt modelId="{9E434A3B-5944-4EB5-A066-F0B7E0923452}" type="parTrans" cxnId="{49B2ABA6-609E-47D1-ACA8-3AC4D6F1B135}">
      <dgm:prSet/>
      <dgm:spPr/>
      <dgm:t>
        <a:bodyPr/>
        <a:lstStyle/>
        <a:p>
          <a:pPr algn="ctr"/>
          <a:endParaRPr lang="sv-SE"/>
        </a:p>
      </dgm:t>
    </dgm:pt>
    <dgm:pt modelId="{7D0491C4-4B28-452F-8EBF-0D85F81674FE}">
      <dgm:prSet phldrT="[Text]"/>
      <dgm:spPr>
        <a:solidFill>
          <a:srgbClr val="FFFF00">
            <a:alpha val="50000"/>
          </a:srgbClr>
        </a:solidFill>
        <a:ln>
          <a:solidFill>
            <a:schemeClr val="accent5"/>
          </a:solidFill>
        </a:ln>
      </dgm:spPr>
      <dgm:t>
        <a:bodyPr/>
        <a:lstStyle/>
        <a:p>
          <a:pPr algn="ctr"/>
          <a:r>
            <a:rPr lang="sv-SE" b="1" dirty="0"/>
            <a:t>Barnet</a:t>
          </a:r>
        </a:p>
      </dgm:t>
    </dgm:pt>
    <dgm:pt modelId="{8F2C6681-2B36-4D30-A792-AB8BD7ED74B4}" type="sibTrans" cxnId="{22CB304A-C56D-48FC-930A-EE62CB7EF6F0}">
      <dgm:prSet/>
      <dgm:spPr/>
      <dgm:t>
        <a:bodyPr/>
        <a:lstStyle/>
        <a:p>
          <a:pPr algn="ctr"/>
          <a:endParaRPr lang="sv-SE"/>
        </a:p>
      </dgm:t>
    </dgm:pt>
    <dgm:pt modelId="{FA75DB85-2B10-408B-A51B-D976EA7C763E}" type="parTrans" cxnId="{22CB304A-C56D-48FC-930A-EE62CB7EF6F0}">
      <dgm:prSet/>
      <dgm:spPr/>
      <dgm:t>
        <a:bodyPr/>
        <a:lstStyle/>
        <a:p>
          <a:pPr algn="ctr"/>
          <a:endParaRPr lang="sv-SE"/>
        </a:p>
      </dgm:t>
    </dgm:pt>
    <dgm:pt modelId="{ED37BF0A-17D6-40AB-BBB5-69B7D42219A3}" type="pres">
      <dgm:prSet presAssocID="{B544AEA5-9CAF-4EF0-9D8F-5F928FF0A389}" presName="composite" presStyleCnt="0">
        <dgm:presLayoutVars>
          <dgm:chMax val="1"/>
          <dgm:dir/>
          <dgm:resizeHandles val="exact"/>
        </dgm:presLayoutVars>
      </dgm:prSet>
      <dgm:spPr/>
      <dgm:t>
        <a:bodyPr/>
        <a:lstStyle/>
        <a:p>
          <a:endParaRPr lang="sv-SE"/>
        </a:p>
      </dgm:t>
    </dgm:pt>
    <dgm:pt modelId="{054BF7A9-933D-47DC-8BFF-07BC8FD5EAC9}" type="pres">
      <dgm:prSet presAssocID="{B544AEA5-9CAF-4EF0-9D8F-5F928FF0A389}" presName="radial" presStyleCnt="0">
        <dgm:presLayoutVars>
          <dgm:animLvl val="ctr"/>
        </dgm:presLayoutVars>
      </dgm:prSet>
      <dgm:spPr/>
    </dgm:pt>
    <dgm:pt modelId="{710F45EB-0B5E-4A01-9954-F3C4D41AE91A}" type="pres">
      <dgm:prSet presAssocID="{7D0491C4-4B28-452F-8EBF-0D85F81674FE}" presName="centerShape" presStyleLbl="vennNode1" presStyleIdx="0" presStyleCnt="9" custScaleX="103234" custScaleY="106512" custLinFactNeighborX="-6635" custLinFactNeighborY="-4113"/>
      <dgm:spPr/>
      <dgm:t>
        <a:bodyPr/>
        <a:lstStyle/>
        <a:p>
          <a:endParaRPr lang="sv-SE"/>
        </a:p>
      </dgm:t>
    </dgm:pt>
    <dgm:pt modelId="{77350024-9E64-48EF-AF60-932E32BC5C1A}" type="pres">
      <dgm:prSet presAssocID="{BA36A6E0-B548-48AD-B44A-C0988E6A759F}" presName="node" presStyleLbl="vennNode1" presStyleIdx="1" presStyleCnt="9" custScaleX="95410" custScaleY="93909" custRadScaleRad="117098" custRadScaleInc="370583">
        <dgm:presLayoutVars>
          <dgm:bulletEnabled val="1"/>
        </dgm:presLayoutVars>
      </dgm:prSet>
      <dgm:spPr/>
      <dgm:t>
        <a:bodyPr/>
        <a:lstStyle/>
        <a:p>
          <a:endParaRPr lang="sv-SE"/>
        </a:p>
      </dgm:t>
    </dgm:pt>
    <dgm:pt modelId="{4148673C-62F1-4C61-B48A-4F405FC252D3}" type="pres">
      <dgm:prSet presAssocID="{13980738-AA2A-494F-877C-63DD0FCF5BAB}" presName="node" presStyleLbl="vennNode1" presStyleIdx="2" presStyleCnt="9" custScaleX="150576" custScaleY="134761" custRadScaleRad="111329" custRadScaleInc="-29277">
        <dgm:presLayoutVars>
          <dgm:bulletEnabled val="1"/>
        </dgm:presLayoutVars>
      </dgm:prSet>
      <dgm:spPr/>
      <dgm:t>
        <a:bodyPr/>
        <a:lstStyle/>
        <a:p>
          <a:endParaRPr lang="sv-SE"/>
        </a:p>
      </dgm:t>
    </dgm:pt>
    <dgm:pt modelId="{FAB97F1B-3BB7-4FE9-83C2-8AE7E29D6E77}" type="pres">
      <dgm:prSet presAssocID="{CA5D9F33-D5C7-4932-84EE-F85223B2D996}" presName="node" presStyleLbl="vennNode1" presStyleIdx="3" presStyleCnt="9" custScaleX="70691" custScaleY="72803" custRadScaleRad="148124" custRadScaleInc="-64032">
        <dgm:presLayoutVars>
          <dgm:bulletEnabled val="1"/>
        </dgm:presLayoutVars>
      </dgm:prSet>
      <dgm:spPr/>
      <dgm:t>
        <a:bodyPr/>
        <a:lstStyle/>
        <a:p>
          <a:endParaRPr lang="sv-SE"/>
        </a:p>
      </dgm:t>
    </dgm:pt>
    <dgm:pt modelId="{217A897B-99E9-4FB5-9A68-CD5639C83839}" type="pres">
      <dgm:prSet presAssocID="{8CE1FEA2-B8A4-414C-A75B-9DE2DC4EE163}" presName="node" presStyleLbl="vennNode1" presStyleIdx="4" presStyleCnt="9" custScaleX="149606" custScaleY="154199" custRadScaleRad="107890" custRadScaleInc="-28279">
        <dgm:presLayoutVars>
          <dgm:bulletEnabled val="1"/>
        </dgm:presLayoutVars>
      </dgm:prSet>
      <dgm:spPr/>
      <dgm:t>
        <a:bodyPr/>
        <a:lstStyle/>
        <a:p>
          <a:endParaRPr lang="sv-SE"/>
        </a:p>
      </dgm:t>
    </dgm:pt>
    <dgm:pt modelId="{2C93C515-E890-4C77-BA1D-E78D0CCDB2B3}" type="pres">
      <dgm:prSet presAssocID="{883C16C5-A422-4534-B5C0-79729429AD79}" presName="node" presStyleLbl="vennNode1" presStyleIdx="5" presStyleCnt="9" custScaleX="84918" custScaleY="74621" custRadScaleRad="90419" custRadScaleInc="49660">
        <dgm:presLayoutVars>
          <dgm:bulletEnabled val="1"/>
        </dgm:presLayoutVars>
      </dgm:prSet>
      <dgm:spPr/>
      <dgm:t>
        <a:bodyPr/>
        <a:lstStyle/>
        <a:p>
          <a:endParaRPr lang="sv-SE"/>
        </a:p>
      </dgm:t>
    </dgm:pt>
    <dgm:pt modelId="{978BBFFD-76AD-40E5-8AF4-9DFA782FC408}" type="pres">
      <dgm:prSet presAssocID="{80165218-A0F3-49DA-A476-474DDA350EFB}" presName="node" presStyleLbl="vennNode1" presStyleIdx="6" presStyleCnt="9" custScaleX="92493" custScaleY="83651" custRadScaleRad="109303" custRadScaleInc="255040">
        <dgm:presLayoutVars>
          <dgm:bulletEnabled val="1"/>
        </dgm:presLayoutVars>
      </dgm:prSet>
      <dgm:spPr/>
      <dgm:t>
        <a:bodyPr/>
        <a:lstStyle/>
        <a:p>
          <a:endParaRPr lang="sv-SE"/>
        </a:p>
      </dgm:t>
    </dgm:pt>
    <dgm:pt modelId="{0CAFD156-D585-49FD-BEEF-1EB3B58E9072}" type="pres">
      <dgm:prSet presAssocID="{0C112275-BAF4-4BD2-BC77-D1ED82703CB8}" presName="node" presStyleLbl="vennNode1" presStyleIdx="7" presStyleCnt="9" custScaleX="82406" custScaleY="82139" custRadScaleRad="158168" custRadScaleInc="110954">
        <dgm:presLayoutVars>
          <dgm:bulletEnabled val="1"/>
        </dgm:presLayoutVars>
      </dgm:prSet>
      <dgm:spPr/>
      <dgm:t>
        <a:bodyPr/>
        <a:lstStyle/>
        <a:p>
          <a:endParaRPr lang="sv-SE"/>
        </a:p>
      </dgm:t>
    </dgm:pt>
    <dgm:pt modelId="{D5307494-D1BE-49DE-97A1-AD8FF5B404C2}" type="pres">
      <dgm:prSet presAssocID="{73676ABE-3605-4253-8D77-E121C4EEC10D}" presName="node" presStyleLbl="vennNode1" presStyleIdx="8" presStyleCnt="9" custScaleX="134171" custScaleY="124157" custRadScaleRad="133542" custRadScaleInc="-48056">
        <dgm:presLayoutVars>
          <dgm:bulletEnabled val="1"/>
        </dgm:presLayoutVars>
      </dgm:prSet>
      <dgm:spPr/>
      <dgm:t>
        <a:bodyPr/>
        <a:lstStyle/>
        <a:p>
          <a:endParaRPr lang="sv-SE"/>
        </a:p>
      </dgm:t>
    </dgm:pt>
  </dgm:ptLst>
  <dgm:cxnLst>
    <dgm:cxn modelId="{5E812F94-62C1-4B02-A150-E0BDEF2B4840}" srcId="{B544AEA5-9CAF-4EF0-9D8F-5F928FF0A389}" destId="{C4B39E07-A538-4F33-B25E-0C9778726C53}" srcOrd="6" destOrd="0" parTransId="{699EEE71-7DD2-4E9E-A155-AA36E9FD8B1E}" sibTransId="{699D26CE-AED5-4277-A619-9AF0B210FD2F}"/>
    <dgm:cxn modelId="{49B2ABA6-609E-47D1-ACA8-3AC4D6F1B135}" srcId="{7D0491C4-4B28-452F-8EBF-0D85F81674FE}" destId="{BA36A6E0-B548-48AD-B44A-C0988E6A759F}" srcOrd="0" destOrd="0" parTransId="{9E434A3B-5944-4EB5-A066-F0B7E0923452}" sibTransId="{12538939-E3CA-4258-8B26-BA16537D7A66}"/>
    <dgm:cxn modelId="{877CA3DC-29D4-4836-B492-7A107A2B5A6B}" type="presOf" srcId="{0C112275-BAF4-4BD2-BC77-D1ED82703CB8}" destId="{0CAFD156-D585-49FD-BEEF-1EB3B58E9072}" srcOrd="0" destOrd="0" presId="urn:microsoft.com/office/officeart/2005/8/layout/radial3"/>
    <dgm:cxn modelId="{7E8C092D-7522-437B-BAFF-E12D2CD07191}" type="presOf" srcId="{CA5D9F33-D5C7-4932-84EE-F85223B2D996}" destId="{FAB97F1B-3BB7-4FE9-83C2-8AE7E29D6E77}" srcOrd="0" destOrd="0" presId="urn:microsoft.com/office/officeart/2005/8/layout/radial3"/>
    <dgm:cxn modelId="{248B6B71-1D92-42CA-81C1-6A2772739760}" srcId="{7D0491C4-4B28-452F-8EBF-0D85F81674FE}" destId="{8CE1FEA2-B8A4-414C-A75B-9DE2DC4EE163}" srcOrd="3" destOrd="0" parTransId="{0B37175C-4F0A-4352-BABB-E3717B71C742}" sibTransId="{8227A8D6-C2D6-4492-AC36-3625EB787BB7}"/>
    <dgm:cxn modelId="{2BDA0FD7-BE30-444B-A789-AE471D2721A0}" srcId="{7D0491C4-4B28-452F-8EBF-0D85F81674FE}" destId="{80165218-A0F3-49DA-A476-474DDA350EFB}" srcOrd="5" destOrd="0" parTransId="{85373C9A-4C7B-4986-9132-6B71C2983A1C}" sibTransId="{2584F7C4-19A6-461F-BD28-DF66A4768BBF}"/>
    <dgm:cxn modelId="{0D8FA93F-6321-414E-A6DE-CBD3FF239F60}" type="presOf" srcId="{883C16C5-A422-4534-B5C0-79729429AD79}" destId="{2C93C515-E890-4C77-BA1D-E78D0CCDB2B3}" srcOrd="0" destOrd="0" presId="urn:microsoft.com/office/officeart/2005/8/layout/radial3"/>
    <dgm:cxn modelId="{783C0EB9-E3F9-46C9-9E7E-4DDD3E83082B}" type="presOf" srcId="{8CE1FEA2-B8A4-414C-A75B-9DE2DC4EE163}" destId="{217A897B-99E9-4FB5-9A68-CD5639C83839}" srcOrd="0" destOrd="0" presId="urn:microsoft.com/office/officeart/2005/8/layout/radial3"/>
    <dgm:cxn modelId="{1E4B6834-661C-4334-8671-1524C353FC0C}" type="presOf" srcId="{B544AEA5-9CAF-4EF0-9D8F-5F928FF0A389}" destId="{ED37BF0A-17D6-40AB-BBB5-69B7D42219A3}" srcOrd="0" destOrd="0" presId="urn:microsoft.com/office/officeart/2005/8/layout/radial3"/>
    <dgm:cxn modelId="{1875270C-59FF-4FE5-981C-12566049BA73}" type="presOf" srcId="{13980738-AA2A-494F-877C-63DD0FCF5BAB}" destId="{4148673C-62F1-4C61-B48A-4F405FC252D3}" srcOrd="0" destOrd="0" presId="urn:microsoft.com/office/officeart/2005/8/layout/radial3"/>
    <dgm:cxn modelId="{5D3406A4-FFF7-4EC6-ACE2-D445E860EE15}" type="presOf" srcId="{80165218-A0F3-49DA-A476-474DDA350EFB}" destId="{978BBFFD-76AD-40E5-8AF4-9DFA782FC408}" srcOrd="0" destOrd="0" presId="urn:microsoft.com/office/officeart/2005/8/layout/radial3"/>
    <dgm:cxn modelId="{2F9BD784-69AC-42A1-A955-258FCFEF5515}" srcId="{B544AEA5-9CAF-4EF0-9D8F-5F928FF0A389}" destId="{1CF75E7B-57EF-45DD-8D4D-132924D428C2}" srcOrd="4" destOrd="0" parTransId="{CF98C443-AF37-4C1D-B164-1682AE6B1D43}" sibTransId="{BE3AEF49-FF75-4952-BB66-8F82FD703462}"/>
    <dgm:cxn modelId="{D9E4878E-6480-4C03-BD0D-D8E8E50EB23B}" type="presOf" srcId="{7D0491C4-4B28-452F-8EBF-0D85F81674FE}" destId="{710F45EB-0B5E-4A01-9954-F3C4D41AE91A}" srcOrd="0" destOrd="0" presId="urn:microsoft.com/office/officeart/2005/8/layout/radial3"/>
    <dgm:cxn modelId="{B6AC8F0E-4B41-4C36-957D-F4BBF59CF8A4}" srcId="{B544AEA5-9CAF-4EF0-9D8F-5F928FF0A389}" destId="{D138A438-F963-4AD4-95CE-5DFAAA620C6B}" srcOrd="3" destOrd="0" parTransId="{AB3309CA-DEFD-4045-84A7-A7071FDA3DAD}" sibTransId="{341CD50E-CE87-4BB1-8857-5F1D03F5FFE3}"/>
    <dgm:cxn modelId="{F8CB85A0-CAC2-492E-8F47-FA68538FF7A7}" type="presOf" srcId="{73676ABE-3605-4253-8D77-E121C4EEC10D}" destId="{D5307494-D1BE-49DE-97A1-AD8FF5B404C2}" srcOrd="0" destOrd="0" presId="urn:microsoft.com/office/officeart/2005/8/layout/radial3"/>
    <dgm:cxn modelId="{CB78CEE6-39B0-4189-BBB6-1800E56189A6}" type="presOf" srcId="{BA36A6E0-B548-48AD-B44A-C0988E6A759F}" destId="{77350024-9E64-48EF-AF60-932E32BC5C1A}" srcOrd="0" destOrd="0" presId="urn:microsoft.com/office/officeart/2005/8/layout/radial3"/>
    <dgm:cxn modelId="{72AB477B-0BEF-49EB-8FE8-90A42B63C947}" srcId="{B544AEA5-9CAF-4EF0-9D8F-5F928FF0A389}" destId="{8A70B746-ED1A-4E11-A9F6-4FC043BEA00C}" srcOrd="5" destOrd="0" parTransId="{192EE6F3-8F6A-4410-9212-257361D6D2AD}" sibTransId="{8B75B2A5-C495-4FC9-B0C1-AA654738C758}"/>
    <dgm:cxn modelId="{9DD8D183-9218-4D31-A67E-53786C31ED91}" srcId="{B544AEA5-9CAF-4EF0-9D8F-5F928FF0A389}" destId="{0DAB2037-790A-48D7-B055-B6FA4AD9D5B4}" srcOrd="1" destOrd="0" parTransId="{323A0449-1472-46B4-865F-F53ADE56CE4D}" sibTransId="{A7DE463D-8B79-43AE-84BB-F5B05C491FC9}"/>
    <dgm:cxn modelId="{CC58FE77-BF23-42D3-A963-7822B786387B}" srcId="{7D0491C4-4B28-452F-8EBF-0D85F81674FE}" destId="{13980738-AA2A-494F-877C-63DD0FCF5BAB}" srcOrd="1" destOrd="0" parTransId="{FFF9F496-93F6-4F9A-B055-7A221AFB3E49}" sibTransId="{A516A970-DF6E-4481-BACD-A1DC074A7CB6}"/>
    <dgm:cxn modelId="{75DBB2BC-47DA-47F8-9F18-2FCB6D83DD94}" srcId="{7D0491C4-4B28-452F-8EBF-0D85F81674FE}" destId="{CA5D9F33-D5C7-4932-84EE-F85223B2D996}" srcOrd="2" destOrd="0" parTransId="{0F673A88-FA97-4E09-8EC6-FE76D3BFFCE4}" sibTransId="{E5977A95-9414-4076-B5EC-4D8541BE9858}"/>
    <dgm:cxn modelId="{C0AE546D-ACEB-41A8-93DB-FC74B6972A04}" srcId="{7D0491C4-4B28-452F-8EBF-0D85F81674FE}" destId="{883C16C5-A422-4534-B5C0-79729429AD79}" srcOrd="4" destOrd="0" parTransId="{226868A5-048E-4414-B2B3-C84016A5824E}" sibTransId="{BEA36E7C-C695-49CA-9FDF-C1FE395E0EC7}"/>
    <dgm:cxn modelId="{22CB304A-C56D-48FC-930A-EE62CB7EF6F0}" srcId="{B544AEA5-9CAF-4EF0-9D8F-5F928FF0A389}" destId="{7D0491C4-4B28-452F-8EBF-0D85F81674FE}" srcOrd="0" destOrd="0" parTransId="{FA75DB85-2B10-408B-A51B-D976EA7C763E}" sibTransId="{8F2C6681-2B36-4D30-A792-AB8BD7ED74B4}"/>
    <dgm:cxn modelId="{37E31F93-A4A7-4DAF-A496-1FF9639522EA}" srcId="{7D0491C4-4B28-452F-8EBF-0D85F81674FE}" destId="{0C112275-BAF4-4BD2-BC77-D1ED82703CB8}" srcOrd="6" destOrd="0" parTransId="{19DB148D-4F7D-449F-AD0E-8708D9BBE59E}" sibTransId="{DCB14379-E0A7-40F4-B901-CAF48A8F11D8}"/>
    <dgm:cxn modelId="{B8280FAB-9BF5-4CFD-9DA7-84383E18BC68}" srcId="{7D0491C4-4B28-452F-8EBF-0D85F81674FE}" destId="{73676ABE-3605-4253-8D77-E121C4EEC10D}" srcOrd="7" destOrd="0" parTransId="{3BB729D3-E60E-4AD2-9613-98CF9B463E3B}" sibTransId="{A3EFA79E-1D7C-4BC8-834E-9973D65867DD}"/>
    <dgm:cxn modelId="{17BB2245-9167-44A6-A86D-F7A5699DE619}" srcId="{B544AEA5-9CAF-4EF0-9D8F-5F928FF0A389}" destId="{AE1FE870-C900-440C-8852-E4CDF4030B49}" srcOrd="2" destOrd="0" parTransId="{D6BB23E6-789D-4D29-84B5-EAE3354AE4BC}" sibTransId="{6B1BF7B1-54B3-4CC6-B834-659209954AE4}"/>
    <dgm:cxn modelId="{A7F5ACBE-35D5-40F5-9843-C3F80ACF1101}" type="presParOf" srcId="{ED37BF0A-17D6-40AB-BBB5-69B7D42219A3}" destId="{054BF7A9-933D-47DC-8BFF-07BC8FD5EAC9}" srcOrd="0" destOrd="0" presId="urn:microsoft.com/office/officeart/2005/8/layout/radial3"/>
    <dgm:cxn modelId="{A0DEBDB4-DE49-4A37-9CD8-EFB2D9A2CFB8}" type="presParOf" srcId="{054BF7A9-933D-47DC-8BFF-07BC8FD5EAC9}" destId="{710F45EB-0B5E-4A01-9954-F3C4D41AE91A}" srcOrd="0" destOrd="0" presId="urn:microsoft.com/office/officeart/2005/8/layout/radial3"/>
    <dgm:cxn modelId="{4BACAF3E-A924-46DB-BA1B-67EDB356CBFA}" type="presParOf" srcId="{054BF7A9-933D-47DC-8BFF-07BC8FD5EAC9}" destId="{77350024-9E64-48EF-AF60-932E32BC5C1A}" srcOrd="1" destOrd="0" presId="urn:microsoft.com/office/officeart/2005/8/layout/radial3"/>
    <dgm:cxn modelId="{0A09EDF1-D0AC-4BFA-8222-DFF54B0AFCB5}" type="presParOf" srcId="{054BF7A9-933D-47DC-8BFF-07BC8FD5EAC9}" destId="{4148673C-62F1-4C61-B48A-4F405FC252D3}" srcOrd="2" destOrd="0" presId="urn:microsoft.com/office/officeart/2005/8/layout/radial3"/>
    <dgm:cxn modelId="{7C69DE43-2A61-41F8-A37F-B7B282F8F940}" type="presParOf" srcId="{054BF7A9-933D-47DC-8BFF-07BC8FD5EAC9}" destId="{FAB97F1B-3BB7-4FE9-83C2-8AE7E29D6E77}" srcOrd="3" destOrd="0" presId="urn:microsoft.com/office/officeart/2005/8/layout/radial3"/>
    <dgm:cxn modelId="{A72315E2-7809-46FB-8BA3-DEF34FED05B3}" type="presParOf" srcId="{054BF7A9-933D-47DC-8BFF-07BC8FD5EAC9}" destId="{217A897B-99E9-4FB5-9A68-CD5639C83839}" srcOrd="4" destOrd="0" presId="urn:microsoft.com/office/officeart/2005/8/layout/radial3"/>
    <dgm:cxn modelId="{1B708C60-1F73-4EB6-8582-8331D1D8815E}" type="presParOf" srcId="{054BF7A9-933D-47DC-8BFF-07BC8FD5EAC9}" destId="{2C93C515-E890-4C77-BA1D-E78D0CCDB2B3}" srcOrd="5" destOrd="0" presId="urn:microsoft.com/office/officeart/2005/8/layout/radial3"/>
    <dgm:cxn modelId="{E87845DA-633C-4991-B9F7-C2C087F18342}" type="presParOf" srcId="{054BF7A9-933D-47DC-8BFF-07BC8FD5EAC9}" destId="{978BBFFD-76AD-40E5-8AF4-9DFA782FC408}" srcOrd="6" destOrd="0" presId="urn:microsoft.com/office/officeart/2005/8/layout/radial3"/>
    <dgm:cxn modelId="{A02387FD-27FD-45DB-9A9C-6838FA604631}" type="presParOf" srcId="{054BF7A9-933D-47DC-8BFF-07BC8FD5EAC9}" destId="{0CAFD156-D585-49FD-BEEF-1EB3B58E9072}" srcOrd="7" destOrd="0" presId="urn:microsoft.com/office/officeart/2005/8/layout/radial3"/>
    <dgm:cxn modelId="{E804D8D9-8904-4D79-8D5D-E45F5913F2A3}" type="presParOf" srcId="{054BF7A9-933D-47DC-8BFF-07BC8FD5EAC9}" destId="{D5307494-D1BE-49DE-97A1-AD8FF5B404C2}"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F45EB-0B5E-4A01-9954-F3C4D41AE91A}">
      <dsp:nvSpPr>
        <dsp:cNvPr id="0" name=""/>
        <dsp:cNvSpPr/>
      </dsp:nvSpPr>
      <dsp:spPr>
        <a:xfrm>
          <a:off x="3044734" y="1385209"/>
          <a:ext cx="4265035" cy="4400464"/>
        </a:xfrm>
        <a:prstGeom prst="ellipse">
          <a:avLst/>
        </a:prstGeom>
        <a:solidFill>
          <a:srgbClr val="FFFF00">
            <a:alpha val="50000"/>
          </a:srgb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sv-SE" sz="6500" b="1" kern="1200" dirty="0"/>
            <a:t>Barnet</a:t>
          </a:r>
        </a:p>
      </dsp:txBody>
      <dsp:txXfrm>
        <a:off x="3669334" y="2029642"/>
        <a:ext cx="3015835" cy="3111598"/>
      </dsp:txXfrm>
    </dsp:sp>
    <dsp:sp modelId="{77350024-9E64-48EF-AF60-932E32BC5C1A}">
      <dsp:nvSpPr>
        <dsp:cNvPr id="0" name=""/>
        <dsp:cNvSpPr/>
      </dsp:nvSpPr>
      <dsp:spPr>
        <a:xfrm>
          <a:off x="5270276" y="5508313"/>
          <a:ext cx="1970896" cy="1939890"/>
        </a:xfrm>
        <a:prstGeom prst="ellipse">
          <a:avLst/>
        </a:prstGeom>
        <a:solidFill>
          <a:schemeClr val="accent4">
            <a:lumMod val="20000"/>
            <a:lumOff val="80000"/>
            <a:alpha val="5250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v-SE" sz="1800" b="1" kern="1200" dirty="0"/>
            <a:t>Sömn</a:t>
          </a:r>
        </a:p>
      </dsp:txBody>
      <dsp:txXfrm>
        <a:off x="5558907" y="5792403"/>
        <a:ext cx="1393634" cy="1371710"/>
      </dsp:txXfrm>
    </dsp:sp>
    <dsp:sp modelId="{4148673C-62F1-4C61-B48A-4F405FC252D3}">
      <dsp:nvSpPr>
        <dsp:cNvPr id="0" name=""/>
        <dsp:cNvSpPr/>
      </dsp:nvSpPr>
      <dsp:spPr>
        <a:xfrm>
          <a:off x="5558574" y="0"/>
          <a:ext cx="3110467" cy="2783775"/>
        </a:xfrm>
        <a:prstGeom prst="ellipse">
          <a:avLst/>
        </a:prstGeom>
        <a:solidFill>
          <a:schemeClr val="accent4">
            <a:lumMod val="60000"/>
            <a:lumOff val="40000"/>
            <a:alpha val="6000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v-SE" sz="2000" b="1" kern="1200" dirty="0"/>
            <a:t>Föräldraskap</a:t>
          </a:r>
        </a:p>
      </dsp:txBody>
      <dsp:txXfrm>
        <a:off x="6014091" y="407674"/>
        <a:ext cx="2199433" cy="1968427"/>
      </dsp:txXfrm>
    </dsp:sp>
    <dsp:sp modelId="{FAB97F1B-3BB7-4FE9-83C2-8AE7E29D6E77}">
      <dsp:nvSpPr>
        <dsp:cNvPr id="0" name=""/>
        <dsp:cNvSpPr/>
      </dsp:nvSpPr>
      <dsp:spPr>
        <a:xfrm>
          <a:off x="8295998" y="1134007"/>
          <a:ext cx="1460273" cy="1503900"/>
        </a:xfrm>
        <a:prstGeom prst="ellipse">
          <a:avLst/>
        </a:prstGeom>
        <a:solidFill>
          <a:srgbClr val="C834AC">
            <a:alpha val="60000"/>
          </a:srgb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kern="1200" dirty="0"/>
            <a:t>Föräldra-ledighet</a:t>
          </a:r>
          <a:endParaRPr lang="sv-SE" sz="1600" kern="1200" dirty="0"/>
        </a:p>
      </dsp:txBody>
      <dsp:txXfrm>
        <a:off x="8509850" y="1354248"/>
        <a:ext cx="1032569" cy="1063418"/>
      </dsp:txXfrm>
    </dsp:sp>
    <dsp:sp modelId="{217A897B-99E9-4FB5-9A68-CD5639C83839}">
      <dsp:nvSpPr>
        <dsp:cNvPr id="0" name=""/>
        <dsp:cNvSpPr/>
      </dsp:nvSpPr>
      <dsp:spPr>
        <a:xfrm>
          <a:off x="6443375" y="3764126"/>
          <a:ext cx="3090430" cy="3185308"/>
        </a:xfrm>
        <a:prstGeom prst="ellipse">
          <a:avLst/>
        </a:prstGeom>
        <a:solidFill>
          <a:schemeClr val="accent6">
            <a:lumMod val="60000"/>
            <a:lumOff val="40000"/>
            <a:alpha val="6500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sv-SE" sz="1600" b="1" kern="1200" dirty="0"/>
            <a:t>Kommunikation</a:t>
          </a:r>
          <a:r>
            <a:rPr lang="sv-SE" sz="1800" kern="1200" dirty="0"/>
            <a:t> </a:t>
          </a:r>
          <a:r>
            <a:rPr lang="sv-SE" sz="2000" kern="1200" dirty="0"/>
            <a:t> </a:t>
          </a:r>
        </a:p>
        <a:p>
          <a:pPr lvl="0" algn="ctr" defTabSz="711200">
            <a:lnSpc>
              <a:spcPct val="90000"/>
            </a:lnSpc>
            <a:spcBef>
              <a:spcPct val="0"/>
            </a:spcBef>
            <a:spcAft>
              <a:spcPct val="35000"/>
            </a:spcAft>
          </a:pPr>
          <a:r>
            <a:rPr lang="sv-SE" sz="1100" kern="1200" dirty="0"/>
            <a:t>S</a:t>
          </a:r>
          <a:r>
            <a:rPr lang="sv-SE" sz="1200" kern="1200" dirty="0"/>
            <a:t>yn – Hörsel</a:t>
          </a:r>
        </a:p>
        <a:p>
          <a:pPr lvl="0" algn="ctr" defTabSz="711200">
            <a:lnSpc>
              <a:spcPct val="90000"/>
            </a:lnSpc>
            <a:spcBef>
              <a:spcPct val="0"/>
            </a:spcBef>
            <a:spcAft>
              <a:spcPct val="35000"/>
            </a:spcAft>
          </a:pPr>
          <a:r>
            <a:rPr lang="sv-SE" sz="1200" kern="1200" dirty="0"/>
            <a:t>Samspel</a:t>
          </a:r>
        </a:p>
        <a:p>
          <a:pPr lvl="0" algn="ctr" defTabSz="711200">
            <a:lnSpc>
              <a:spcPct val="90000"/>
            </a:lnSpc>
            <a:spcBef>
              <a:spcPct val="0"/>
            </a:spcBef>
            <a:spcAft>
              <a:spcPct val="35000"/>
            </a:spcAft>
          </a:pPr>
          <a:r>
            <a:rPr lang="sv-SE" sz="1200" kern="1200" dirty="0"/>
            <a:t>Skärmtid</a:t>
          </a:r>
        </a:p>
      </dsp:txBody>
      <dsp:txXfrm>
        <a:off x="6895958" y="4230604"/>
        <a:ext cx="2185264" cy="2252352"/>
      </dsp:txXfrm>
    </dsp:sp>
    <dsp:sp modelId="{2C93C515-E890-4C77-BA1D-E78D0CCDB2B3}">
      <dsp:nvSpPr>
        <dsp:cNvPr id="0" name=""/>
        <dsp:cNvSpPr/>
      </dsp:nvSpPr>
      <dsp:spPr>
        <a:xfrm>
          <a:off x="3732241" y="5286063"/>
          <a:ext cx="1754162" cy="1541455"/>
        </a:xfrm>
        <a:prstGeom prst="ellipse">
          <a:avLst/>
        </a:prstGeom>
        <a:solidFill>
          <a:schemeClr val="accent5">
            <a:lumMod val="40000"/>
            <a:lumOff val="60000"/>
            <a:alpha val="66154"/>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v-SE" sz="1800" b="1" kern="1200" dirty="0"/>
            <a:t>Mat</a:t>
          </a:r>
          <a:r>
            <a:rPr lang="sv-SE" sz="1800" kern="1200" dirty="0"/>
            <a:t> </a:t>
          </a:r>
        </a:p>
      </dsp:txBody>
      <dsp:txXfrm>
        <a:off x="3989132" y="5511804"/>
        <a:ext cx="1240380" cy="1089973"/>
      </dsp:txXfrm>
    </dsp:sp>
    <dsp:sp modelId="{978BBFFD-76AD-40E5-8AF4-9DFA782FC408}">
      <dsp:nvSpPr>
        <dsp:cNvPr id="0" name=""/>
        <dsp:cNvSpPr/>
      </dsp:nvSpPr>
      <dsp:spPr>
        <a:xfrm>
          <a:off x="3561966" y="183410"/>
          <a:ext cx="1910639" cy="1727989"/>
        </a:xfrm>
        <a:prstGeom prst="ellipse">
          <a:avLst/>
        </a:prstGeom>
        <a:solidFill>
          <a:schemeClr val="accent3">
            <a:lumMod val="60000"/>
            <a:lumOff val="40000"/>
            <a:alpha val="7400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b="1" kern="1200" dirty="0"/>
            <a:t>Alkohol</a:t>
          </a:r>
        </a:p>
      </dsp:txBody>
      <dsp:txXfrm>
        <a:off x="3841773" y="436468"/>
        <a:ext cx="1351025" cy="1221873"/>
      </dsp:txXfrm>
    </dsp:sp>
    <dsp:sp modelId="{0CAFD156-D585-49FD-BEEF-1EB3B58E9072}">
      <dsp:nvSpPr>
        <dsp:cNvPr id="0" name=""/>
        <dsp:cNvSpPr/>
      </dsp:nvSpPr>
      <dsp:spPr>
        <a:xfrm>
          <a:off x="1943729" y="0"/>
          <a:ext cx="1702271" cy="1696755"/>
        </a:xfrm>
        <a:prstGeom prst="ellipse">
          <a:avLst/>
        </a:prstGeom>
        <a:solidFill>
          <a:schemeClr val="accent1">
            <a:shade val="80000"/>
            <a:alpha val="50000"/>
            <a:hueOff val="203"/>
            <a:satOff val="-850"/>
            <a:lumOff val="2622"/>
            <a:alphaOff val="2625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sv-SE" sz="1800" kern="1200" dirty="0"/>
            <a:t>Tobak</a:t>
          </a:r>
        </a:p>
      </dsp:txBody>
      <dsp:txXfrm>
        <a:off x="2193021" y="248484"/>
        <a:ext cx="1203687" cy="1199787"/>
      </dsp:txXfrm>
    </dsp:sp>
    <dsp:sp modelId="{D5307494-D1BE-49DE-97A1-AD8FF5B404C2}">
      <dsp:nvSpPr>
        <dsp:cNvPr id="0" name=""/>
        <dsp:cNvSpPr/>
      </dsp:nvSpPr>
      <dsp:spPr>
        <a:xfrm>
          <a:off x="850407" y="1098914"/>
          <a:ext cx="2771587" cy="2564727"/>
        </a:xfrm>
        <a:prstGeom prst="ellipse">
          <a:avLst/>
        </a:prstGeom>
        <a:solidFill>
          <a:schemeClr val="accent2">
            <a:lumMod val="40000"/>
            <a:lumOff val="60000"/>
            <a:alpha val="80000"/>
          </a:schemeClr>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b="1" kern="1200" dirty="0"/>
            <a:t>Säker miljö</a:t>
          </a:r>
        </a:p>
      </dsp:txBody>
      <dsp:txXfrm>
        <a:off x="1256297" y="1474510"/>
        <a:ext cx="1959807" cy="181353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DEAE18-D54C-4577-A872-6E76E32BC123}" type="datetimeFigureOut">
              <a:rPr lang="sv-SE" smtClean="0"/>
              <a:t>2022-04-08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F0F77-B902-40F3-B7C0-603A43BFD948}" type="slidenum">
              <a:rPr lang="sv-SE" smtClean="0"/>
              <a:t>‹#›</a:t>
            </a:fld>
            <a:endParaRPr lang="sv-SE"/>
          </a:p>
        </p:txBody>
      </p:sp>
    </p:spTree>
    <p:extLst>
      <p:ext uri="{BB962C8B-B14F-4D97-AF65-F5344CB8AC3E}">
        <p14:creationId xmlns:p14="http://schemas.microsoft.com/office/powerpoint/2010/main" val="2473256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ikshandboken-bhv.se/metoder--riktlinjer/sprakundersokning-och-screen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21F0F77-B902-40F3-B7C0-603A43BFD948}" type="slidenum">
              <a:rPr lang="sv-SE" smtClean="0"/>
              <a:t>1</a:t>
            </a:fld>
            <a:endParaRPr lang="sv-SE"/>
          </a:p>
        </p:txBody>
      </p:sp>
    </p:spTree>
    <p:extLst>
      <p:ext uri="{BB962C8B-B14F-4D97-AF65-F5344CB8AC3E}">
        <p14:creationId xmlns:p14="http://schemas.microsoft.com/office/powerpoint/2010/main" val="17323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Förbered besöket</a:t>
            </a:r>
          </a:p>
          <a:p>
            <a:r>
              <a:rPr lang="sv-SE" dirty="0"/>
              <a:t>Ta fram boken ”Knacka på” samt folder ”Språkslottet”. Den senare finns på flera språk.</a:t>
            </a:r>
          </a:p>
          <a:p>
            <a:endParaRPr lang="sv-SE" dirty="0"/>
          </a:p>
        </p:txBody>
      </p:sp>
      <p:sp>
        <p:nvSpPr>
          <p:cNvPr id="4" name="Platshållare för bildnummer 3"/>
          <p:cNvSpPr>
            <a:spLocks noGrp="1"/>
          </p:cNvSpPr>
          <p:nvPr>
            <p:ph type="sldNum" sz="quarter" idx="5"/>
          </p:nvPr>
        </p:nvSpPr>
        <p:spPr/>
        <p:txBody>
          <a:bodyPr/>
          <a:lstStyle/>
          <a:p>
            <a:fld id="{821F0F77-B902-40F3-B7C0-603A43BFD948}" type="slidenum">
              <a:rPr lang="sv-SE" smtClean="0"/>
              <a:t>12</a:t>
            </a:fld>
            <a:endParaRPr lang="sv-SE"/>
          </a:p>
        </p:txBody>
      </p:sp>
    </p:spTree>
    <p:extLst>
      <p:ext uri="{BB962C8B-B14F-4D97-AF65-F5344CB8AC3E}">
        <p14:creationId xmlns:p14="http://schemas.microsoft.com/office/powerpoint/2010/main" val="17604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Emma Bergström, psykolog föreläste om När vi läser tillsammans; högläsningens påverkan på förälder, barnet och föräldra-barn relationen. </a:t>
            </a:r>
          </a:p>
          <a:p>
            <a:r>
              <a:rPr lang="sv-SE" dirty="0"/>
              <a:t>Hon beskrev att föräldrar många gånger tänker sig att boken ska läsas från pärm till pärm. Men att ibland kan det handla om att sitta i en minut och kanske bara titta på en sida, på tex en traktor. Det viktiga är att göra det tillsammans, att ha roligt och mysigt då ökar chansen att det händer igen. Släpp prestationen och försök i stället att ha flera tillfällen under veckan. </a:t>
            </a:r>
          </a:p>
          <a:p>
            <a:r>
              <a:rPr lang="sv-SE" dirty="0"/>
              <a:t>Lust och glädje främjar barnets språkutveckling. </a:t>
            </a:r>
          </a:p>
        </p:txBody>
      </p:sp>
      <p:sp>
        <p:nvSpPr>
          <p:cNvPr id="4" name="Platshållare för bildnummer 3"/>
          <p:cNvSpPr>
            <a:spLocks noGrp="1"/>
          </p:cNvSpPr>
          <p:nvPr>
            <p:ph type="sldNum" sz="quarter" idx="5"/>
          </p:nvPr>
        </p:nvSpPr>
        <p:spPr/>
        <p:txBody>
          <a:bodyPr/>
          <a:lstStyle/>
          <a:p>
            <a:fld id="{821F0F77-B902-40F3-B7C0-603A43BFD948}" type="slidenum">
              <a:rPr lang="sv-SE" smtClean="0"/>
              <a:t>13</a:t>
            </a:fld>
            <a:endParaRPr lang="sv-SE"/>
          </a:p>
        </p:txBody>
      </p:sp>
    </p:spTree>
    <p:extLst>
      <p:ext uri="{BB962C8B-B14F-4D97-AF65-F5344CB8AC3E}">
        <p14:creationId xmlns:p14="http://schemas.microsoft.com/office/powerpoint/2010/main" val="2775117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21F0F77-B902-40F3-B7C0-603A43BFD948}" type="slidenum">
              <a:rPr lang="sv-SE" smtClean="0"/>
              <a:t>14</a:t>
            </a:fld>
            <a:endParaRPr lang="sv-SE"/>
          </a:p>
        </p:txBody>
      </p:sp>
    </p:spTree>
    <p:extLst>
      <p:ext uri="{BB962C8B-B14F-4D97-AF65-F5344CB8AC3E}">
        <p14:creationId xmlns:p14="http://schemas.microsoft.com/office/powerpoint/2010/main" val="1462411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Samspelet får fel fokus – närheten kan missas!</a:t>
            </a:r>
          </a:p>
          <a:p>
            <a:r>
              <a:rPr lang="sv-SE" dirty="0"/>
              <a:t>Viss fokus tyder på att stavning påverkas negativt av ljudbok – barnet ser inte ordbilderna.</a:t>
            </a:r>
          </a:p>
        </p:txBody>
      </p:sp>
      <p:sp>
        <p:nvSpPr>
          <p:cNvPr id="4" name="Platshållare för bildnummer 3"/>
          <p:cNvSpPr>
            <a:spLocks noGrp="1"/>
          </p:cNvSpPr>
          <p:nvPr>
            <p:ph type="sldNum" sz="quarter" idx="5"/>
          </p:nvPr>
        </p:nvSpPr>
        <p:spPr/>
        <p:txBody>
          <a:bodyPr/>
          <a:lstStyle/>
          <a:p>
            <a:fld id="{821F0F77-B902-40F3-B7C0-603A43BFD948}" type="slidenum">
              <a:rPr lang="sv-SE" smtClean="0"/>
              <a:t>15</a:t>
            </a:fld>
            <a:endParaRPr lang="sv-SE"/>
          </a:p>
        </p:txBody>
      </p:sp>
    </p:spTree>
    <p:extLst>
      <p:ext uri="{BB962C8B-B14F-4D97-AF65-F5344CB8AC3E}">
        <p14:creationId xmlns:p14="http://schemas.microsoft.com/office/powerpoint/2010/main" val="2747366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21F0F77-B902-40F3-B7C0-603A43BFD948}" type="slidenum">
              <a:rPr lang="sv-SE" smtClean="0"/>
              <a:t>16</a:t>
            </a:fld>
            <a:endParaRPr lang="sv-SE"/>
          </a:p>
        </p:txBody>
      </p:sp>
    </p:spTree>
    <p:extLst>
      <p:ext uri="{BB962C8B-B14F-4D97-AF65-F5344CB8AC3E}">
        <p14:creationId xmlns:p14="http://schemas.microsoft.com/office/powerpoint/2010/main" val="3981414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Expertgrupperna är projektets nav! Här finns merparten av kunskap och erfarenhet. Varje expertgrupp består av en biblioteksrepresentant, en representant från förskolan och en BHV-sjuksköterska per kommun.</a:t>
            </a:r>
          </a:p>
        </p:txBody>
      </p:sp>
      <p:sp>
        <p:nvSpPr>
          <p:cNvPr id="4" name="Platshållare för bildnummer 3"/>
          <p:cNvSpPr>
            <a:spLocks noGrp="1"/>
          </p:cNvSpPr>
          <p:nvPr>
            <p:ph type="sldNum" sz="quarter" idx="5"/>
          </p:nvPr>
        </p:nvSpPr>
        <p:spPr/>
        <p:txBody>
          <a:bodyPr/>
          <a:lstStyle/>
          <a:p>
            <a:fld id="{821F0F77-B902-40F3-B7C0-603A43BFD948}" type="slidenum">
              <a:rPr lang="sv-SE" smtClean="0"/>
              <a:t>17</a:t>
            </a:fld>
            <a:endParaRPr lang="sv-SE"/>
          </a:p>
        </p:txBody>
      </p:sp>
    </p:spTree>
    <p:extLst>
      <p:ext uri="{BB962C8B-B14F-4D97-AF65-F5344CB8AC3E}">
        <p14:creationId xmlns:p14="http://schemas.microsoft.com/office/powerpoint/2010/main" val="18192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Jennies bild! </a:t>
            </a:r>
          </a:p>
          <a:p>
            <a:r>
              <a:rPr lang="sv-SE" dirty="0"/>
              <a:t>Intro till den nya rutinen. ”Plocka fram ett minne du har av böcker och barndom. Det kan antingen vara du själv som högläser med barn, eller ett minne från din egen barndom när någon läste för dig. Vilka positiva känslor kommer fram? Vad gjorde att stunden kändes positiv</a:t>
            </a:r>
            <a:r>
              <a:rPr lang="sv-SE" dirty="0" smtClean="0"/>
              <a:t>?”</a:t>
            </a:r>
            <a:endParaRPr lang="sv-SE" dirty="0"/>
          </a:p>
        </p:txBody>
      </p:sp>
      <p:sp>
        <p:nvSpPr>
          <p:cNvPr id="4" name="Platshållare för bildnummer 3"/>
          <p:cNvSpPr>
            <a:spLocks noGrp="1"/>
          </p:cNvSpPr>
          <p:nvPr>
            <p:ph type="sldNum" sz="quarter" idx="5"/>
          </p:nvPr>
        </p:nvSpPr>
        <p:spPr/>
        <p:txBody>
          <a:bodyPr/>
          <a:lstStyle/>
          <a:p>
            <a:fld id="{821F0F77-B902-40F3-B7C0-603A43BFD948}" type="slidenum">
              <a:rPr lang="sv-SE" smtClean="0"/>
              <a:t>2</a:t>
            </a:fld>
            <a:endParaRPr lang="sv-SE"/>
          </a:p>
        </p:txBody>
      </p:sp>
    </p:spTree>
    <p:extLst>
      <p:ext uri="{BB962C8B-B14F-4D97-AF65-F5344CB8AC3E}">
        <p14:creationId xmlns:p14="http://schemas.microsoft.com/office/powerpoint/2010/main" val="60176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Jennie!</a:t>
            </a:r>
          </a:p>
          <a:p>
            <a:r>
              <a:rPr lang="sv-SE" dirty="0"/>
              <a:t>-Läsning skapat lugn, trygghet för barnet att sitta nära. Dessutom; ju mer barn och förälder kommunicerar med varandra, desto starkare relation.</a:t>
            </a:r>
          </a:p>
          <a:p>
            <a:pPr marL="171450" indent="-171450">
              <a:buFontTx/>
              <a:buChar char="-"/>
            </a:pPr>
            <a:r>
              <a:rPr lang="sv-SE" dirty="0"/>
              <a:t>Böcker och sagor öppnar dörrar till nya världar. Ger barnet nya idéer – sätter igång fantasi.</a:t>
            </a:r>
          </a:p>
          <a:p>
            <a:pPr marL="171450" indent="-171450">
              <a:buFontTx/>
              <a:buChar char="-"/>
            </a:pPr>
            <a:r>
              <a:rPr lang="sv-SE" sz="1200" b="0" i="0" kern="1200" dirty="0">
                <a:solidFill>
                  <a:schemeClr val="tx1"/>
                </a:solidFill>
                <a:effectLst/>
                <a:latin typeface="+mn-lt"/>
                <a:ea typeface="+mn-ea"/>
                <a:cs typeface="+mn-cs"/>
              </a:rPr>
              <a:t>När du läser högt pratar du ofta tydligare och långsammare. Det blir lättare för barnet att höra och lära sig nya ord. Dessutom ger läsning ett tillfälle att prata om känslor och om hur vi beter oss mot varandra. Då blir barnet bättre på att förstå både sig själv och andra.</a:t>
            </a:r>
          </a:p>
          <a:p>
            <a:r>
              <a:rPr lang="sv-SE" sz="1200" b="0" i="0" kern="1200" dirty="0">
                <a:solidFill>
                  <a:schemeClr val="tx1"/>
                </a:solidFill>
                <a:effectLst/>
                <a:latin typeface="+mn-lt"/>
                <a:ea typeface="+mn-ea"/>
                <a:cs typeface="+mn-cs"/>
              </a:rPr>
              <a:t>En sjuttonåring som läst/lyssnat till texter regelbundet under sitt liv har ungefär 50.000-70.000 ord i sitt ordförråd. En som inte har gjort det har ungefär 15.000-17.000 ord. Redan vid sju års ålder kan skillnaden vara stor, vilket innebär att barn som läser och lyssnar till texter regelbundet får ett försprång redan från första skolåret</a:t>
            </a:r>
            <a:r>
              <a:rPr lang="sv-SE" sz="1200" b="0" i="0" kern="1200" dirty="0" smtClean="0">
                <a:solidFill>
                  <a:schemeClr val="tx1"/>
                </a:solidFill>
                <a:effectLst/>
                <a:latin typeface="+mn-lt"/>
                <a:ea typeface="+mn-ea"/>
                <a:cs typeface="+mn-cs"/>
              </a:rPr>
              <a:t>.</a:t>
            </a:r>
          </a:p>
          <a:p>
            <a:endParaRPr lang="sv-SE" sz="1200" b="0" i="0" kern="1200" dirty="0" smtClean="0">
              <a:solidFill>
                <a:schemeClr val="tx1"/>
              </a:solidFill>
              <a:effectLst/>
              <a:latin typeface="+mn-lt"/>
              <a:ea typeface="+mn-ea"/>
              <a:cs typeface="+mn-cs"/>
            </a:endParaRPr>
          </a:p>
          <a:p>
            <a:r>
              <a:rPr lang="sv-SE" sz="1200" b="0" i="0" kern="1200" dirty="0" smtClean="0">
                <a:solidFill>
                  <a:schemeClr val="tx1"/>
                </a:solidFill>
                <a:effectLst/>
                <a:latin typeface="+mn-lt"/>
                <a:ea typeface="+mn-ea"/>
                <a:cs typeface="+mn-cs"/>
              </a:rPr>
              <a:t>Effekter på föräldrar!</a:t>
            </a:r>
          </a:p>
          <a:p>
            <a:r>
              <a:rPr lang="sv-SE" sz="1200" b="0" i="0" kern="1200" dirty="0" smtClean="0">
                <a:solidFill>
                  <a:schemeClr val="tx1"/>
                </a:solidFill>
                <a:effectLst/>
                <a:latin typeface="+mn-lt"/>
                <a:ea typeface="+mn-ea"/>
                <a:cs typeface="+mn-cs"/>
              </a:rPr>
              <a:t>Forskning</a:t>
            </a:r>
            <a:r>
              <a:rPr lang="sv-SE" sz="1200" b="0" i="0" kern="1200" baseline="0" dirty="0" smtClean="0">
                <a:solidFill>
                  <a:schemeClr val="tx1"/>
                </a:solidFill>
                <a:effectLst/>
                <a:latin typeface="+mn-lt"/>
                <a:ea typeface="+mn-ea"/>
                <a:cs typeface="+mn-cs"/>
              </a:rPr>
              <a:t> visar att föräldrar som fått stöd i att läsa med sina barn använder dessa strategier även i andra samtal med barnet. Föräldrarna kände sig mindre stressade i sin föräldraroll och hade en mindre ”barsk” föräldrastil. </a:t>
            </a:r>
            <a:endParaRPr lang="sv-SE" dirty="0"/>
          </a:p>
        </p:txBody>
      </p:sp>
      <p:sp>
        <p:nvSpPr>
          <p:cNvPr id="4" name="Platshållare för bildnummer 3"/>
          <p:cNvSpPr>
            <a:spLocks noGrp="1"/>
          </p:cNvSpPr>
          <p:nvPr>
            <p:ph type="sldNum" sz="quarter" idx="5"/>
          </p:nvPr>
        </p:nvSpPr>
        <p:spPr/>
        <p:txBody>
          <a:bodyPr/>
          <a:lstStyle/>
          <a:p>
            <a:fld id="{821F0F77-B902-40F3-B7C0-603A43BFD948}" type="slidenum">
              <a:rPr lang="sv-SE" smtClean="0"/>
              <a:t>3</a:t>
            </a:fld>
            <a:endParaRPr lang="sv-SE"/>
          </a:p>
        </p:txBody>
      </p:sp>
    </p:spTree>
    <p:extLst>
      <p:ext uri="{BB962C8B-B14F-4D97-AF65-F5344CB8AC3E}">
        <p14:creationId xmlns:p14="http://schemas.microsoft.com/office/powerpoint/2010/main" val="423743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Rutinen kring gåvokortet håller vi tillsvidare kvar som den är. </a:t>
            </a:r>
            <a:r>
              <a:rPr lang="sv-SE" dirty="0" smtClean="0"/>
              <a:t>Vi</a:t>
            </a:r>
            <a:r>
              <a:rPr lang="sv-SE" baseline="0" dirty="0" smtClean="0"/>
              <a:t> vet att gåvokortet bara används av ca: 30% av familjerna i Sörmland – når vi rätt barn? Hamnar boken bara på hyllan?</a:t>
            </a:r>
            <a:endParaRPr lang="sv-SE" dirty="0"/>
          </a:p>
          <a:p>
            <a:r>
              <a:rPr lang="sv-SE" dirty="0"/>
              <a:t>Genom att utöka bokgåvan med Knacka på hoppas vi nå</a:t>
            </a:r>
            <a:r>
              <a:rPr lang="sv-SE" b="1" dirty="0"/>
              <a:t> alla med språkfrämjande </a:t>
            </a:r>
            <a:r>
              <a:rPr lang="sv-SE" b="1" dirty="0" smtClean="0"/>
              <a:t>insats</a:t>
            </a:r>
            <a:endParaRPr lang="sv-SE" dirty="0"/>
          </a:p>
          <a:p>
            <a:r>
              <a:rPr lang="sv-SE" dirty="0"/>
              <a:t>Knacka på vänder sig till barnet, både åldersmässigt men även materialet i boken är användarvänligt. </a:t>
            </a:r>
          </a:p>
        </p:txBody>
      </p:sp>
      <p:sp>
        <p:nvSpPr>
          <p:cNvPr id="4" name="Platshållare för bildnummer 3"/>
          <p:cNvSpPr>
            <a:spLocks noGrp="1"/>
          </p:cNvSpPr>
          <p:nvPr>
            <p:ph type="sldNum" sz="quarter" idx="5"/>
          </p:nvPr>
        </p:nvSpPr>
        <p:spPr/>
        <p:txBody>
          <a:bodyPr/>
          <a:lstStyle/>
          <a:p>
            <a:fld id="{821F0F77-B902-40F3-B7C0-603A43BFD948}" type="slidenum">
              <a:rPr lang="sv-SE" smtClean="0"/>
              <a:t>4</a:t>
            </a:fld>
            <a:endParaRPr lang="sv-SE"/>
          </a:p>
        </p:txBody>
      </p:sp>
    </p:spTree>
    <p:extLst>
      <p:ext uri="{BB962C8B-B14F-4D97-AF65-F5344CB8AC3E}">
        <p14:creationId xmlns:p14="http://schemas.microsoft.com/office/powerpoint/2010/main" val="319015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Foldern! Läs dikten!</a:t>
            </a:r>
          </a:p>
          <a:p>
            <a:r>
              <a:rPr lang="sv-SE" dirty="0"/>
              <a:t>Kommer en egen hemsida under sommaren. Kick-off för alla inblandade tidigt i höst.</a:t>
            </a:r>
          </a:p>
        </p:txBody>
      </p:sp>
      <p:sp>
        <p:nvSpPr>
          <p:cNvPr id="4" name="Platshållare för bildnummer 3"/>
          <p:cNvSpPr>
            <a:spLocks noGrp="1"/>
          </p:cNvSpPr>
          <p:nvPr>
            <p:ph type="sldNum" sz="quarter" idx="10"/>
          </p:nvPr>
        </p:nvSpPr>
        <p:spPr/>
        <p:txBody>
          <a:bodyPr/>
          <a:lstStyle/>
          <a:p>
            <a:fld id="{821F0F77-B902-40F3-B7C0-603A43BFD948}" type="slidenum">
              <a:rPr lang="sv-SE" smtClean="0"/>
              <a:t>5</a:t>
            </a:fld>
            <a:endParaRPr lang="sv-SE"/>
          </a:p>
        </p:txBody>
      </p:sp>
    </p:spTree>
    <p:extLst>
      <p:ext uri="{BB962C8B-B14F-4D97-AF65-F5344CB8AC3E}">
        <p14:creationId xmlns:p14="http://schemas.microsoft.com/office/powerpoint/2010/main" val="1417822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Hembesök har en lång tradition och är en grundpelare i det hälsofrämjande och förebyggande arbetet inom barnhälsovården, vilket har haft stor betydelse för välfärdssamhället och folkhälsan i Sverige. Barnhälsovården kan vara den enda samhällsaktör som möter barnet och familjen det första levnadsåret. </a:t>
            </a:r>
          </a:p>
          <a:p>
            <a:r>
              <a:rPr lang="sv-SE" dirty="0"/>
              <a:t>Sedan 2014 ingår två universella hembesök i Barnhälsovårdens nationella program, ett hembesök när barnet är nyfött och ett när barnet är åtta månader.</a:t>
            </a:r>
          </a:p>
          <a:p>
            <a:endParaRPr lang="sv-SE" b="1" dirty="0"/>
          </a:p>
          <a:p>
            <a:r>
              <a:rPr lang="sv-SE" b="1" dirty="0"/>
              <a:t>Uppdaterade metoder och riktlinjer för hembesök 8 månader på RHB i februari 2022. Avsnittet beskriver betydelsen av det universella hembesöket vid 8 månader samt innehåll och arbetssätt.</a:t>
            </a:r>
          </a:p>
          <a:p>
            <a:r>
              <a:rPr lang="sv-SE" dirty="0"/>
              <a:t>Vid det universella hembesöket vid åtta månader ser BHV-sjuksköterskan barnet i sin vardag vilket ger förutsättningar att identifiera skydds-och riskfaktorer för barnets hälsa och utveckling. Hembesöket anpassas efter barns och föräldrars unika behov av stöd, och bidrar då till en jämställd och förtroendefull vårdrelation samt föräldrarnas delaktighet i olika hälsofrämjande och förebyggande insatser.</a:t>
            </a:r>
          </a:p>
          <a:p>
            <a:endParaRPr lang="sv-SE" dirty="0"/>
          </a:p>
          <a:p>
            <a:r>
              <a:rPr lang="sv-SE" dirty="0"/>
              <a:t>Förutsättningar för hembesöken är bland annat möjligheter till transport, dokumentation, tolk och bärbar utrustning m.m.</a:t>
            </a:r>
          </a:p>
          <a:p>
            <a:endParaRPr lang="sv-SE" dirty="0"/>
          </a:p>
          <a:p>
            <a:r>
              <a:rPr lang="sv-SE" dirty="0"/>
              <a:t> </a:t>
            </a:r>
          </a:p>
        </p:txBody>
      </p:sp>
      <p:sp>
        <p:nvSpPr>
          <p:cNvPr id="4" name="Platshållare för bildnummer 3"/>
          <p:cNvSpPr>
            <a:spLocks noGrp="1"/>
          </p:cNvSpPr>
          <p:nvPr>
            <p:ph type="sldNum" sz="quarter" idx="5"/>
          </p:nvPr>
        </p:nvSpPr>
        <p:spPr/>
        <p:txBody>
          <a:bodyPr/>
          <a:lstStyle/>
          <a:p>
            <a:fld id="{821F0F77-B902-40F3-B7C0-603A43BFD948}" type="slidenum">
              <a:rPr lang="sv-SE" smtClean="0"/>
              <a:t>6</a:t>
            </a:fld>
            <a:endParaRPr lang="sv-SE"/>
          </a:p>
        </p:txBody>
      </p:sp>
    </p:spTree>
    <p:extLst>
      <p:ext uri="{BB962C8B-B14F-4D97-AF65-F5344CB8AC3E}">
        <p14:creationId xmlns:p14="http://schemas.microsoft.com/office/powerpoint/2010/main" val="2244932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RHB tredelning är till för oss som stöd i arbetet.</a:t>
            </a:r>
          </a:p>
          <a:p>
            <a:r>
              <a:rPr lang="sv-SE" dirty="0"/>
              <a:t>Många olika ämnesområden är betydelsefulla för barns hälsa och utveckling. Det är svårt att samtala om alla ämnesområden vid ett besök. Områden beskrivna i tredelningen ovan kan ses som förslag som anpassas utifrån behov och familjens önskemål.</a:t>
            </a:r>
          </a:p>
          <a:p>
            <a:r>
              <a:rPr lang="sv-SE" dirty="0"/>
              <a:t>Här har vi plockat ut områden som rör vårt ämne nu kring samspel och språk &amp; kommunikation.</a:t>
            </a:r>
          </a:p>
          <a:p>
            <a:endParaRPr lang="sv-SE" b="1" dirty="0"/>
          </a:p>
          <a:p>
            <a:r>
              <a:rPr lang="sv-SE" b="1" dirty="0"/>
              <a:t>Samspel</a:t>
            </a:r>
            <a:r>
              <a:rPr lang="sv-SE" dirty="0"/>
              <a:t> - Främja ett gott och positivt samspel mellan föräldrar och barn genom att uppmuntra och stödja ett lyhört föräldraskap.</a:t>
            </a:r>
          </a:p>
          <a:p>
            <a:r>
              <a:rPr lang="sv-SE" dirty="0"/>
              <a:t>Alla föräldrar ges möjlighet och utrymme att tala om det som är fint och roligt med barnet samt det som oroar och bekymrar dem. Föräldrarnas iakttagelser och frågor uppmärksammas, utforskas och bemöts samt följs upp. Särskilt fokus med avseende samspelet föräldrar och barn på följande faktorer:</a:t>
            </a:r>
          </a:p>
          <a:p>
            <a:r>
              <a:rPr lang="sv-SE" dirty="0"/>
              <a:t>barnets utveckling, barnets temperament, förälderns mående, </a:t>
            </a:r>
            <a:r>
              <a:rPr lang="sv-SE" dirty="0" err="1"/>
              <a:t>mentalisering</a:t>
            </a:r>
            <a:r>
              <a:rPr lang="sv-SE" dirty="0"/>
              <a:t>, regleringsförmåga (mat, sömn, skrik), stress, separationer, föräldrarnas omsorgsförmåga, </a:t>
            </a:r>
          </a:p>
          <a:p>
            <a:r>
              <a:rPr lang="sv-SE" dirty="0"/>
              <a:t>relation och kommunikation mellan barn och förälder.</a:t>
            </a:r>
          </a:p>
          <a:p>
            <a:r>
              <a:rPr lang="sv-SE" dirty="0"/>
              <a:t>Samtal, information och vägledning utifrån varje enskild familjs och barns behov är viktiga strategier i </a:t>
            </a:r>
            <a:r>
              <a:rPr lang="sv-SE" dirty="0" err="1"/>
              <a:t>BHV:s</a:t>
            </a:r>
            <a:r>
              <a:rPr lang="sv-SE" dirty="0"/>
              <a:t> arbete.</a:t>
            </a:r>
          </a:p>
          <a:p>
            <a:endParaRPr lang="sv-SE" dirty="0"/>
          </a:p>
          <a:p>
            <a:endParaRPr lang="sv-SE" dirty="0"/>
          </a:p>
          <a:p>
            <a:pPr algn="l"/>
            <a:r>
              <a:rPr lang="sv-SE" b="1" i="0" dirty="0">
                <a:solidFill>
                  <a:srgbClr val="1E1E1E"/>
                </a:solidFill>
                <a:effectLst/>
                <a:latin typeface="Lato" panose="020F0502020204030203" pitchFamily="34" charset="0"/>
              </a:rPr>
              <a:t>Språk &amp; kommunikation </a:t>
            </a:r>
            <a:r>
              <a:rPr lang="sv-SE" b="0" i="0" dirty="0">
                <a:solidFill>
                  <a:srgbClr val="1E1E1E"/>
                </a:solidFill>
                <a:effectLst/>
                <a:latin typeface="Lato" panose="020F0502020204030203" pitchFamily="34" charset="0"/>
              </a:rPr>
              <a:t>- Alla föräldrar ges möjlighet och utrymme att prata om barnets kommunikation och språk. De ges även möjlighet att berätta hur man samtalar, läser och leker i hemmet. Föräldrars erfarenheter, frågor och eventuella oro uppmärksammas och utforskas vidare.</a:t>
            </a:r>
          </a:p>
          <a:p>
            <a:pPr algn="l"/>
            <a:r>
              <a:rPr lang="sv-SE" b="0" i="0" dirty="0">
                <a:solidFill>
                  <a:srgbClr val="1E1E1E"/>
                </a:solidFill>
                <a:effectLst/>
                <a:latin typeface="Lato" panose="020F0502020204030203" pitchFamily="34" charset="0"/>
              </a:rPr>
              <a:t>Barnets språkliga nivå ska jämföras med den</a:t>
            </a:r>
            <a:r>
              <a:rPr lang="sv-SE" b="0" i="0" dirty="0">
                <a:solidFill>
                  <a:schemeClr val="tx1"/>
                </a:solidFill>
                <a:effectLst/>
                <a:latin typeface="Lato" panose="020F0502020204030203" pitchFamily="34" charset="0"/>
              </a:rPr>
              <a:t> </a:t>
            </a:r>
            <a:r>
              <a:rPr lang="sv-SE" b="0" i="0" u="none" strike="noStrike" dirty="0">
                <a:solidFill>
                  <a:schemeClr val="tx1"/>
                </a:solidFill>
                <a:effectLst/>
                <a:latin typeface="Lato" panose="020F0502020204030203" pitchFamily="34" charset="0"/>
                <a:hlinkClick r:id="rId3">
                  <a:extLst>
                    <a:ext uri="{A12FA001-AC4F-418D-AE19-62706E023703}">
                      <ahyp:hlinkClr xmlns="" xmlns:ahyp="http://schemas.microsoft.com/office/drawing/2018/hyperlinkcolor" val="tx"/>
                    </a:ext>
                  </a:extLst>
                </a:hlinkClick>
              </a:rPr>
              <a:t>typiska språkliga utvecklingen</a:t>
            </a:r>
            <a:r>
              <a:rPr lang="sv-SE" b="0" i="0" u="none" strike="noStrike" dirty="0">
                <a:solidFill>
                  <a:schemeClr val="tx1"/>
                </a:solidFill>
                <a:effectLst/>
                <a:latin typeface="Lato" panose="020F0502020204030203" pitchFamily="34" charset="0"/>
              </a:rPr>
              <a:t> vid de olika åldrarna.</a:t>
            </a:r>
            <a:r>
              <a:rPr lang="sv-SE" b="0" i="0" dirty="0">
                <a:solidFill>
                  <a:srgbClr val="1E1E1E"/>
                </a:solidFill>
                <a:effectLst/>
                <a:latin typeface="Lato" panose="020F0502020204030203" pitchFamily="34" charset="0"/>
              </a:rPr>
              <a:t> (0-3 mån, 3-5 mån, 5-10 mån, 1-1,5 år, 1,5 år, 2-3 år, 4 år, 5 år). </a:t>
            </a:r>
          </a:p>
          <a:p>
            <a:pPr algn="l"/>
            <a:r>
              <a:rPr lang="sv-SE" b="0" i="0" dirty="0">
                <a:solidFill>
                  <a:srgbClr val="1E1E1E"/>
                </a:solidFill>
                <a:effectLst/>
                <a:latin typeface="Lato" panose="020F0502020204030203" pitchFamily="34" charset="0"/>
              </a:rPr>
              <a:t>Främja en god kommunikativ miljö och god språklig stimulans genom  information och vägledning utifrån varje enskild familjs och barns behov. </a:t>
            </a:r>
          </a:p>
          <a:p>
            <a:pPr algn="l"/>
            <a:endParaRPr lang="sv-SE" b="0" i="0" dirty="0">
              <a:solidFill>
                <a:srgbClr val="1E1E1E"/>
              </a:solidFill>
              <a:effectLst/>
              <a:latin typeface="Lato" panose="020F0502020204030203" pitchFamily="34" charset="0"/>
            </a:endParaRPr>
          </a:p>
          <a:p>
            <a:r>
              <a:rPr lang="sv-SE" b="1" dirty="0"/>
              <a:t>Anna </a:t>
            </a:r>
            <a:r>
              <a:rPr lang="sv-SE" b="1" dirty="0" err="1"/>
              <a:t>Sarkadi</a:t>
            </a:r>
            <a:r>
              <a:rPr lang="sv-SE" b="1" dirty="0"/>
              <a:t>, läkare och forskare </a:t>
            </a:r>
            <a:r>
              <a:rPr lang="sv-SE" dirty="0"/>
              <a:t>menar att hjärnan är formbar och att adekvat stimulans är avgörande. Att det är viktigt att barnet får ta del av ett språk, gärna flera om det finns och att barnet blir delaktig och att det finns en så kallad turtagning. Och att tidigt använda tecken och gester är betydelsefullt. </a:t>
            </a:r>
          </a:p>
          <a:p>
            <a:r>
              <a:rPr lang="sv-SE" dirty="0"/>
              <a:t>Hon menar att läsning är en resurs då man tränar uppmärksamhet, delad uppmärksamhet och ordförråd. </a:t>
            </a:r>
          </a:p>
          <a:p>
            <a:r>
              <a:rPr lang="sv-SE" dirty="0"/>
              <a:t>Men att hur man gör det spelar roll, viktigt att lägga till förklaringar och upprepa det barnet säger och lägga till. </a:t>
            </a:r>
          </a:p>
          <a:p>
            <a:endParaRPr lang="sv-SE" dirty="0"/>
          </a:p>
          <a:p>
            <a:r>
              <a:rPr lang="sv-SE" dirty="0"/>
              <a:t>Oro finns för de barns om inte får stimulans hemma och de som inte har tillgång till förskola. Komplexa språkmiljöer som där förskolan har 80% eller fler har andra modersmål än svenska samt där utbildningsnivån hos föräldrarna är låg samt där det finns ek. utsatthet. </a:t>
            </a:r>
          </a:p>
          <a:p>
            <a:r>
              <a:rPr lang="sv-SE" dirty="0"/>
              <a:t>Hon menade att det är dags att tänka nytt, hur kan våra befintliga verksamheter arbeta tillsammans? BHV borde utveckla samarbetet med förskolan där barnen tillbringar mycket tid. Avslutade med att säga att det behövs en by för att uppfostra ett barn. </a:t>
            </a:r>
          </a:p>
          <a:p>
            <a:endParaRPr lang="sv-SE" dirty="0"/>
          </a:p>
          <a:p>
            <a:endParaRPr lang="sv-SE" dirty="0"/>
          </a:p>
        </p:txBody>
      </p:sp>
      <p:sp>
        <p:nvSpPr>
          <p:cNvPr id="4" name="Platshållare för bildnummer 3"/>
          <p:cNvSpPr>
            <a:spLocks noGrp="1"/>
          </p:cNvSpPr>
          <p:nvPr>
            <p:ph type="sldNum" sz="quarter" idx="5"/>
          </p:nvPr>
        </p:nvSpPr>
        <p:spPr/>
        <p:txBody>
          <a:bodyPr/>
          <a:lstStyle/>
          <a:p>
            <a:fld id="{821F0F77-B902-40F3-B7C0-603A43BFD948}" type="slidenum">
              <a:rPr lang="sv-SE" smtClean="0"/>
              <a:t>7</a:t>
            </a:fld>
            <a:endParaRPr lang="sv-SE"/>
          </a:p>
        </p:txBody>
      </p:sp>
    </p:spTree>
    <p:extLst>
      <p:ext uri="{BB962C8B-B14F-4D97-AF65-F5344CB8AC3E}">
        <p14:creationId xmlns:p14="http://schemas.microsoft.com/office/powerpoint/2010/main" val="295679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Menyagendan kan fungera som stöd både till föräldrarna och oss i samtalet. </a:t>
            </a:r>
          </a:p>
          <a:p>
            <a:r>
              <a:rPr lang="sv-SE" dirty="0"/>
              <a:t>Finns som regionalt tillägg på RHB. </a:t>
            </a:r>
          </a:p>
        </p:txBody>
      </p:sp>
      <p:sp>
        <p:nvSpPr>
          <p:cNvPr id="4" name="Platshållare för bildnummer 3"/>
          <p:cNvSpPr>
            <a:spLocks noGrp="1"/>
          </p:cNvSpPr>
          <p:nvPr>
            <p:ph type="sldNum" sz="quarter" idx="5"/>
          </p:nvPr>
        </p:nvSpPr>
        <p:spPr/>
        <p:txBody>
          <a:bodyPr/>
          <a:lstStyle/>
          <a:p>
            <a:fld id="{821F0F77-B902-40F3-B7C0-603A43BFD948}" type="slidenum">
              <a:rPr lang="sv-SE" smtClean="0"/>
              <a:t>8</a:t>
            </a:fld>
            <a:endParaRPr lang="sv-SE"/>
          </a:p>
        </p:txBody>
      </p:sp>
    </p:spTree>
    <p:extLst>
      <p:ext uri="{BB962C8B-B14F-4D97-AF65-F5344CB8AC3E}">
        <p14:creationId xmlns:p14="http://schemas.microsoft.com/office/powerpoint/2010/main" val="136281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Manual 8 månaders språkprevention finns nu som ett regionalt tillägg i Sörmland. </a:t>
            </a:r>
          </a:p>
          <a:p>
            <a:r>
              <a:rPr lang="sv-SE" b="1" dirty="0"/>
              <a:t>Andra regioner har arbetat med Knacka på samt lämnat ut den vid 8 månader. </a:t>
            </a:r>
          </a:p>
          <a:p>
            <a:r>
              <a:rPr lang="sv-SE" b="1" dirty="0"/>
              <a:t>Tex Halland, Jönköping, Blekinge o Kronoberg, Västmanland, Gotland. Deras erfarenheter säger att det är ett uppskattat moment både hos BHV sköterskorna och av föräldrarna. </a:t>
            </a:r>
          </a:p>
          <a:p>
            <a:endParaRPr lang="sv-SE" b="1" dirty="0"/>
          </a:p>
          <a:p>
            <a:r>
              <a:rPr lang="sv-SE" b="1" dirty="0"/>
              <a:t>I Blekinge så har rutinen med Knacka på och dialogläsning pågått i några år. Det innebär att BHV </a:t>
            </a:r>
            <a:r>
              <a:rPr lang="sv-SE" b="1" dirty="0" err="1"/>
              <a:t>ssk</a:t>
            </a:r>
            <a:r>
              <a:rPr lang="sv-SE" b="1" dirty="0"/>
              <a:t> läser med barnet ur Knacka och sedan får barnet boken. Interventionen upplevs som mkt betydelsefull då de kan samtala med föräldrarna om barnets språkutveckling och samtidigt visa hur man läser tillsammans. Ofta visar det lilla barnet intresse och ganska snabbt så härmar barnets </a:t>
            </a:r>
            <a:r>
              <a:rPr lang="sv-SE" b="1" dirty="0" err="1"/>
              <a:t>ssk</a:t>
            </a:r>
            <a:r>
              <a:rPr lang="sv-SE" b="1" dirty="0"/>
              <a:t> och knackar med handen på boken. </a:t>
            </a:r>
          </a:p>
          <a:p>
            <a:endParaRPr lang="sv-SE" b="1" dirty="0"/>
          </a:p>
          <a:p>
            <a:r>
              <a:rPr lang="sv-SE" b="1" dirty="0"/>
              <a:t>Gotland har samma koncept med Knacka på vid 8 månader. De har beslutat att lägga mer tid på att prata språk och kommunikation under besöket för att främja det.</a:t>
            </a:r>
          </a:p>
          <a:p>
            <a:endParaRPr lang="sv-SE" b="1" dirty="0"/>
          </a:p>
          <a:p>
            <a:r>
              <a:rPr lang="sv-SE" b="1" dirty="0"/>
              <a:t>Jönköping delar ut boken vid hembesöket vid 8 månaders ålder och det sker i samverkan med regionbiblioteket. Förutom att det har en rutin kring det så har de även en instruktionsfilm om det. </a:t>
            </a:r>
          </a:p>
          <a:p>
            <a:r>
              <a:rPr lang="sv-SE" b="0" dirty="0"/>
              <a:t>Blekinge</a:t>
            </a:r>
            <a:r>
              <a:rPr lang="sv-SE" b="1" dirty="0"/>
              <a:t> </a:t>
            </a:r>
            <a:r>
              <a:rPr lang="sv-SE" b="0" dirty="0"/>
              <a:t>har sedan en uppföljning vid 18 månader då de </a:t>
            </a:r>
            <a:r>
              <a:rPr lang="sv-SE" b="0" dirty="0" err="1"/>
              <a:t>dialogläser</a:t>
            </a:r>
            <a:r>
              <a:rPr lang="sv-SE" b="0" dirty="0"/>
              <a:t>  på BVC och då delar ut ett gåvokort och kan hämta en bok på biblioteket. </a:t>
            </a:r>
          </a:p>
          <a:p>
            <a:r>
              <a:rPr lang="sv-SE" dirty="0"/>
              <a:t>Västmanland har även ett projekt som kallas för Bokstart där en bibliotekarie gör hembesök vid 6 månader till familjer i utsatta områden. </a:t>
            </a:r>
          </a:p>
          <a:p>
            <a:endParaRPr lang="sv-SE" dirty="0"/>
          </a:p>
          <a:p>
            <a:r>
              <a:rPr lang="sv-SE" dirty="0"/>
              <a:t>Gotland har 2 hembesök av </a:t>
            </a:r>
            <a:r>
              <a:rPr lang="sv-SE" dirty="0" err="1"/>
              <a:t>bibliotikarie</a:t>
            </a:r>
            <a:r>
              <a:rPr lang="sv-SE" dirty="0"/>
              <a:t>, ett vid 6 månader och ytterligare ett vid 11 månader. De besöken får alla förstagångsföräldrar. De har valt detta </a:t>
            </a:r>
            <a:r>
              <a:rPr lang="sv-SE" dirty="0" err="1"/>
              <a:t>arnetssätt</a:t>
            </a:r>
            <a:r>
              <a:rPr lang="sv-SE" dirty="0"/>
              <a:t> för att tidigt främja samspel, språkutvecklingen och läsning. </a:t>
            </a:r>
          </a:p>
        </p:txBody>
      </p:sp>
      <p:sp>
        <p:nvSpPr>
          <p:cNvPr id="4" name="Platshållare för bildnummer 3"/>
          <p:cNvSpPr>
            <a:spLocks noGrp="1"/>
          </p:cNvSpPr>
          <p:nvPr>
            <p:ph type="sldNum" sz="quarter" idx="5"/>
          </p:nvPr>
        </p:nvSpPr>
        <p:spPr/>
        <p:txBody>
          <a:bodyPr/>
          <a:lstStyle/>
          <a:p>
            <a:fld id="{821F0F77-B902-40F3-B7C0-603A43BFD948}" type="slidenum">
              <a:rPr lang="sv-SE" smtClean="0"/>
              <a:t>11</a:t>
            </a:fld>
            <a:endParaRPr lang="sv-SE"/>
          </a:p>
        </p:txBody>
      </p:sp>
    </p:spTree>
    <p:extLst>
      <p:ext uri="{BB962C8B-B14F-4D97-AF65-F5344CB8AC3E}">
        <p14:creationId xmlns:p14="http://schemas.microsoft.com/office/powerpoint/2010/main" val="366268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Marin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9033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Mossgrön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5"/>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1226675" y="2461463"/>
            <a:ext cx="5760000" cy="4608077"/>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7731162" y="2461463"/>
            <a:ext cx="5760000" cy="4608077"/>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02534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rin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1226675" y="2461463"/>
            <a:ext cx="5760000" cy="460807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7731162" y="2461463"/>
            <a:ext cx="5760000" cy="460807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4528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Varmorange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2"/>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2037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Varmorange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2"/>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1226675" y="2461463"/>
            <a:ext cx="5760000" cy="4608077"/>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7731162" y="2461463"/>
            <a:ext cx="5760000" cy="4608077"/>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5138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erise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3"/>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8892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erise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3"/>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1226675" y="2461463"/>
            <a:ext cx="5760000" cy="4608077"/>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7731162" y="2461463"/>
            <a:ext cx="5760000" cy="4608077"/>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78199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Violett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4"/>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0548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Violett –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4"/>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a:xfrm>
            <a:off x="1226675" y="2461463"/>
            <a:ext cx="5760000" cy="4608077"/>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2">
            <a:extLst>
              <a:ext uri="{FF2B5EF4-FFF2-40B4-BE49-F238E27FC236}">
                <a16:creationId xmlns:a16="http://schemas.microsoft.com/office/drawing/2014/main" id="{FD0F1450-37BC-47A6-8E5A-85AEE58820C6}"/>
              </a:ext>
            </a:extLst>
          </p:cNvPr>
          <p:cNvSpPr>
            <a:spLocks noGrp="1"/>
          </p:cNvSpPr>
          <p:nvPr>
            <p:ph idx="10"/>
          </p:nvPr>
        </p:nvSpPr>
        <p:spPr>
          <a:xfrm>
            <a:off x="7731162" y="2461463"/>
            <a:ext cx="5760000" cy="4608077"/>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7645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Mossgrön –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4350-91EE-4D03-B47E-3B14C31FBA0A}"/>
              </a:ext>
            </a:extLst>
          </p:cNvPr>
          <p:cNvSpPr>
            <a:spLocks noGrp="1"/>
          </p:cNvSpPr>
          <p:nvPr>
            <p:ph type="title" hasCustomPrompt="1"/>
          </p:nvPr>
        </p:nvSpPr>
        <p:spPr/>
        <p:txBody>
          <a:bodyPr/>
          <a:lstStyle>
            <a:lvl1pPr>
              <a:defRPr>
                <a:solidFill>
                  <a:schemeClr val="accent5"/>
                </a:solidFill>
              </a:defRPr>
            </a:lvl1pPr>
          </a:lstStyle>
          <a:p>
            <a:r>
              <a:rPr lang="sv-SE"/>
              <a:t>Rubrik</a:t>
            </a:r>
          </a:p>
        </p:txBody>
      </p:sp>
      <p:sp>
        <p:nvSpPr>
          <p:cNvPr id="3" name="Platshållare för innehåll 2">
            <a:extLst>
              <a:ext uri="{FF2B5EF4-FFF2-40B4-BE49-F238E27FC236}">
                <a16:creationId xmlns:a16="http://schemas.microsoft.com/office/drawing/2014/main" id="{222BA6BF-DFE5-4B7B-98BB-BB43658FF24D}"/>
              </a:ext>
            </a:extLst>
          </p:cNvPr>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246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141E2C7-4CD1-4E82-9A0E-20D6E7219DA5}"/>
              </a:ext>
            </a:extLst>
          </p:cNvPr>
          <p:cNvSpPr>
            <a:spLocks noGrp="1"/>
          </p:cNvSpPr>
          <p:nvPr>
            <p:ph type="title"/>
          </p:nvPr>
        </p:nvSpPr>
        <p:spPr>
          <a:xfrm>
            <a:off x="694409" y="350354"/>
            <a:ext cx="12775931" cy="1767417"/>
          </a:xfrm>
          <a:prstGeom prst="rect">
            <a:avLst/>
          </a:prstGeom>
        </p:spPr>
        <p:txBody>
          <a:bodyPr vert="horz" lIns="0" tIns="0" rIns="0" bIns="0" rtlCol="0" anchor="b" anchorCtr="0">
            <a:noAutofit/>
          </a:bodyPr>
          <a:lstStyle/>
          <a:p>
            <a:r>
              <a:rPr lang="sv-SE"/>
              <a:t>Rubrik</a:t>
            </a:r>
          </a:p>
        </p:txBody>
      </p:sp>
      <p:sp>
        <p:nvSpPr>
          <p:cNvPr id="3" name="Platshållare för text 2">
            <a:extLst>
              <a:ext uri="{FF2B5EF4-FFF2-40B4-BE49-F238E27FC236}">
                <a16:creationId xmlns:a16="http://schemas.microsoft.com/office/drawing/2014/main" id="{1196400F-2A13-4211-8D37-28E38D116F8C}"/>
              </a:ext>
            </a:extLst>
          </p:cNvPr>
          <p:cNvSpPr>
            <a:spLocks noGrp="1"/>
          </p:cNvSpPr>
          <p:nvPr>
            <p:ph type="body" idx="1"/>
          </p:nvPr>
        </p:nvSpPr>
        <p:spPr>
          <a:xfrm>
            <a:off x="1226675" y="2461463"/>
            <a:ext cx="12257314" cy="460807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cxnSp>
        <p:nvCxnSpPr>
          <p:cNvPr id="10" name="Rak koppling 9">
            <a:extLst>
              <a:ext uri="{FF2B5EF4-FFF2-40B4-BE49-F238E27FC236}">
                <a16:creationId xmlns:a16="http://schemas.microsoft.com/office/drawing/2014/main" id="{21B03CF4-3CE5-4634-A35C-B2376DCB9166}"/>
              </a:ext>
            </a:extLst>
          </p:cNvPr>
          <p:cNvCxnSpPr/>
          <p:nvPr userDrawn="1"/>
        </p:nvCxnSpPr>
        <p:spPr>
          <a:xfrm>
            <a:off x="764275" y="7956643"/>
            <a:ext cx="1270606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Bildobjekt 11">
            <a:extLst>
              <a:ext uri="{FF2B5EF4-FFF2-40B4-BE49-F238E27FC236}">
                <a16:creationId xmlns:a16="http://schemas.microsoft.com/office/drawing/2014/main" id="{498C3DEF-FDA1-4422-A964-0D20CB4C4AE5}"/>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4103223" y="7204993"/>
            <a:ext cx="1399856" cy="1177585"/>
          </a:xfrm>
          <a:prstGeom prst="rect">
            <a:avLst/>
          </a:prstGeom>
        </p:spPr>
      </p:pic>
    </p:spTree>
    <p:extLst>
      <p:ext uri="{BB962C8B-B14F-4D97-AF65-F5344CB8AC3E}">
        <p14:creationId xmlns:p14="http://schemas.microsoft.com/office/powerpoint/2010/main" val="186949304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p:titleStyle>
    <p:bodyStyle>
      <a:lvl1pPr marL="363538" indent="-363538" algn="l" defTabSz="914400" rtl="0" eaLnBrk="1" latinLnBrk="0" hangingPunct="1">
        <a:lnSpc>
          <a:spcPts val="3600"/>
        </a:lnSpc>
        <a:spcBef>
          <a:spcPts val="800"/>
        </a:spcBef>
        <a:buClr>
          <a:schemeClr val="accent1"/>
        </a:buClr>
        <a:buFont typeface="Arial" panose="020B0604020202020204" pitchFamily="34" charset="0"/>
        <a:buChar char="●"/>
        <a:defRPr sz="3200" b="0" kern="1200">
          <a:solidFill>
            <a:schemeClr val="tx1"/>
          </a:solidFill>
          <a:latin typeface="+mn-lt"/>
          <a:ea typeface="+mn-ea"/>
          <a:cs typeface="+mn-cs"/>
        </a:defRPr>
      </a:lvl1pPr>
      <a:lvl2pPr marL="627063" indent="-255588" algn="l" defTabSz="914400" rtl="0" eaLnBrk="1" latinLnBrk="0" hangingPunct="1">
        <a:lnSpc>
          <a:spcPts val="36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2pPr>
      <a:lvl3pPr marL="627063" indent="-255588" algn="l" defTabSz="914400" rtl="0" eaLnBrk="1" latinLnBrk="0" hangingPunct="1">
        <a:lnSpc>
          <a:spcPts val="36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3pPr>
      <a:lvl4pPr marL="627063" indent="-255588" algn="l" defTabSz="914400" rtl="0" eaLnBrk="1" latinLnBrk="0" hangingPunct="1">
        <a:lnSpc>
          <a:spcPts val="36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4pPr>
      <a:lvl5pPr marL="627063" indent="-255588" algn="l" defTabSz="914400" rtl="0" eaLnBrk="1" latinLnBrk="0" hangingPunct="1">
        <a:lnSpc>
          <a:spcPts val="3600"/>
        </a:lnSpc>
        <a:spcBef>
          <a:spcPts val="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m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6hfNPUpHM08"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youtube.com/watch?v=DvKrhAIeo_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mailto:jennie.karlsson@regionsormland.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4BAFCA59-B760-4A57-AAFF-532A1B2BDA62}"/>
              </a:ext>
            </a:extLst>
          </p:cNvPr>
          <p:cNvSpPr>
            <a:spLocks noGrp="1"/>
          </p:cNvSpPr>
          <p:nvPr>
            <p:ph idx="1"/>
          </p:nvPr>
        </p:nvSpPr>
        <p:spPr>
          <a:xfrm>
            <a:off x="1226674" y="1004047"/>
            <a:ext cx="13939753" cy="6065493"/>
          </a:xfrm>
        </p:spPr>
        <p:txBody>
          <a:bodyPr/>
          <a:lstStyle/>
          <a:p>
            <a:pPr marL="0" indent="0">
              <a:buNone/>
            </a:pPr>
            <a:endParaRPr lang="sv-SE" sz="5400" dirty="0">
              <a:latin typeface="+mj-lt"/>
            </a:endParaRPr>
          </a:p>
          <a:p>
            <a:pPr marL="0" indent="0">
              <a:buNone/>
            </a:pPr>
            <a:endParaRPr lang="sv-SE" sz="5400" dirty="0">
              <a:latin typeface="+mj-lt"/>
            </a:endParaRPr>
          </a:p>
          <a:p>
            <a:pPr marL="0" indent="0" algn="ctr">
              <a:lnSpc>
                <a:spcPct val="100000"/>
              </a:lnSpc>
              <a:buNone/>
            </a:pPr>
            <a:r>
              <a:rPr lang="sv-SE" sz="6000" b="1" dirty="0" smtClean="0">
                <a:solidFill>
                  <a:schemeClr val="accent1"/>
                </a:solidFill>
                <a:latin typeface="+mj-lt"/>
              </a:rPr>
              <a:t>”Knacka på hos alla barn i Sörmland”</a:t>
            </a:r>
          </a:p>
          <a:p>
            <a:pPr marL="0" indent="0" algn="ctr">
              <a:lnSpc>
                <a:spcPct val="100000"/>
              </a:lnSpc>
              <a:buNone/>
            </a:pPr>
            <a:r>
              <a:rPr lang="sv-SE" sz="6000" b="1" dirty="0" smtClean="0">
                <a:solidFill>
                  <a:schemeClr val="accent1"/>
                </a:solidFill>
                <a:latin typeface="+mj-lt"/>
              </a:rPr>
              <a:t>Hembesök </a:t>
            </a:r>
            <a:r>
              <a:rPr lang="sv-SE" sz="6000" b="1" dirty="0">
                <a:solidFill>
                  <a:schemeClr val="accent1"/>
                </a:solidFill>
                <a:latin typeface="+mj-lt"/>
              </a:rPr>
              <a:t>vid 8 månader </a:t>
            </a:r>
          </a:p>
          <a:p>
            <a:pPr marL="0" indent="0">
              <a:buNone/>
            </a:pPr>
            <a:endParaRPr lang="sv-SE" sz="6000" dirty="0">
              <a:latin typeface="+mj-lt"/>
            </a:endParaRPr>
          </a:p>
          <a:p>
            <a:pPr marL="0" indent="0" algn="ctr">
              <a:buNone/>
            </a:pPr>
            <a:endParaRPr lang="sv-SE" sz="6600" b="1" dirty="0">
              <a:solidFill>
                <a:schemeClr val="accent1"/>
              </a:solidFill>
              <a:latin typeface="+mj-lt"/>
            </a:endParaRPr>
          </a:p>
        </p:txBody>
      </p:sp>
      <p:pic>
        <p:nvPicPr>
          <p:cNvPr id="2" name="Bildobjekt 1">
            <a:extLst>
              <a:ext uri="{FF2B5EF4-FFF2-40B4-BE49-F238E27FC236}">
                <a16:creationId xmlns:a16="http://schemas.microsoft.com/office/drawing/2014/main" id="{D2DF47F1-433A-41D1-A90B-98084EC445BB}"/>
              </a:ext>
            </a:extLst>
          </p:cNvPr>
          <p:cNvPicPr>
            <a:picLocks noChangeAspect="1"/>
          </p:cNvPicPr>
          <p:nvPr/>
        </p:nvPicPr>
        <p:blipFill>
          <a:blip r:embed="rId3"/>
          <a:stretch>
            <a:fillRect/>
          </a:stretch>
        </p:blipFill>
        <p:spPr>
          <a:xfrm rot="899851">
            <a:off x="11138255" y="4481729"/>
            <a:ext cx="2014468" cy="2928203"/>
          </a:xfrm>
          <a:prstGeom prst="rect">
            <a:avLst/>
          </a:prstGeom>
        </p:spPr>
      </p:pic>
      <p:pic>
        <p:nvPicPr>
          <p:cNvPr id="4" name="Bildobjekt 3">
            <a:extLst>
              <a:ext uri="{FF2B5EF4-FFF2-40B4-BE49-F238E27FC236}">
                <a16:creationId xmlns:a16="http://schemas.microsoft.com/office/drawing/2014/main" id="{A3DDC134-2693-490A-A7FE-CFDE85ECE5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14579">
            <a:off x="1541491" y="4431009"/>
            <a:ext cx="2175835" cy="3029644"/>
          </a:xfrm>
          <a:prstGeom prst="rect">
            <a:avLst/>
          </a:prstGeom>
        </p:spPr>
      </p:pic>
    </p:spTree>
    <p:extLst>
      <p:ext uri="{BB962C8B-B14F-4D97-AF65-F5344CB8AC3E}">
        <p14:creationId xmlns:p14="http://schemas.microsoft.com/office/powerpoint/2010/main" val="150986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585B2B-EED1-45DB-8E0F-694DFE66E6C1}"/>
              </a:ext>
            </a:extLst>
          </p:cNvPr>
          <p:cNvSpPr>
            <a:spLocks noGrp="1"/>
          </p:cNvSpPr>
          <p:nvPr>
            <p:ph type="title"/>
          </p:nvPr>
        </p:nvSpPr>
        <p:spPr/>
        <p:txBody>
          <a:bodyPr/>
          <a:lstStyle/>
          <a:p>
            <a:r>
              <a:rPr lang="sv-SE" dirty="0"/>
              <a:t>Diskussionsfrågor</a:t>
            </a:r>
          </a:p>
        </p:txBody>
      </p:sp>
      <p:sp>
        <p:nvSpPr>
          <p:cNvPr id="3" name="Platshållare för innehåll 2">
            <a:extLst>
              <a:ext uri="{FF2B5EF4-FFF2-40B4-BE49-F238E27FC236}">
                <a16:creationId xmlns:a16="http://schemas.microsoft.com/office/drawing/2014/main" id="{74E970DC-6E6D-415B-BA11-760DDBD4F2E9}"/>
              </a:ext>
            </a:extLst>
          </p:cNvPr>
          <p:cNvSpPr>
            <a:spLocks noGrp="1"/>
          </p:cNvSpPr>
          <p:nvPr>
            <p:ph idx="1"/>
          </p:nvPr>
        </p:nvSpPr>
        <p:spPr>
          <a:xfrm>
            <a:off x="1226675" y="2696308"/>
            <a:ext cx="9253756" cy="4373232"/>
          </a:xfrm>
        </p:spPr>
        <p:txBody>
          <a:bodyPr/>
          <a:lstStyle/>
          <a:p>
            <a:pPr>
              <a:lnSpc>
                <a:spcPct val="150000"/>
              </a:lnSpc>
            </a:pPr>
            <a:r>
              <a:rPr lang="sv-SE" dirty="0">
                <a:solidFill>
                  <a:schemeClr val="accent1"/>
                </a:solidFill>
              </a:rPr>
              <a:t>Hur upplever ni hembesöken vid 8 månader?</a:t>
            </a:r>
          </a:p>
          <a:p>
            <a:pPr>
              <a:lnSpc>
                <a:spcPct val="150000"/>
              </a:lnSpc>
            </a:pPr>
            <a:r>
              <a:rPr lang="sv-SE" dirty="0">
                <a:solidFill>
                  <a:schemeClr val="accent1"/>
                </a:solidFill>
              </a:rPr>
              <a:t>Hur upplever föräldrarna besöket</a:t>
            </a:r>
            <a:r>
              <a:rPr lang="sv-SE" dirty="0" smtClean="0">
                <a:solidFill>
                  <a:schemeClr val="accent1"/>
                </a:solidFill>
              </a:rPr>
              <a:t>?</a:t>
            </a:r>
          </a:p>
          <a:p>
            <a:pPr>
              <a:lnSpc>
                <a:spcPct val="150000"/>
              </a:lnSpc>
            </a:pPr>
            <a:r>
              <a:rPr lang="sv-SE" dirty="0">
                <a:solidFill>
                  <a:schemeClr val="accent1"/>
                </a:solidFill>
              </a:rPr>
              <a:t>Hur stor del av besöket handlar om språk/kommunikation i dag</a:t>
            </a:r>
            <a:r>
              <a:rPr lang="sv-SE" dirty="0" smtClean="0">
                <a:solidFill>
                  <a:schemeClr val="accent1"/>
                </a:solidFill>
              </a:rPr>
              <a:t>?</a:t>
            </a:r>
            <a:endParaRPr lang="sv-SE" dirty="0">
              <a:solidFill>
                <a:schemeClr val="accent1"/>
              </a:solidFill>
            </a:endParaRPr>
          </a:p>
          <a:p>
            <a:pPr>
              <a:lnSpc>
                <a:spcPct val="150000"/>
              </a:lnSpc>
            </a:pPr>
            <a:r>
              <a:rPr lang="sv-SE" dirty="0">
                <a:solidFill>
                  <a:schemeClr val="accent1"/>
                </a:solidFill>
              </a:rPr>
              <a:t>Vad behövs organisatoriskt för att hembesöken ska bli av? Finns förutsättningarna?</a:t>
            </a:r>
          </a:p>
          <a:p>
            <a:endParaRPr lang="sv-SE" dirty="0"/>
          </a:p>
        </p:txBody>
      </p:sp>
    </p:spTree>
    <p:extLst>
      <p:ext uri="{BB962C8B-B14F-4D97-AF65-F5344CB8AC3E}">
        <p14:creationId xmlns:p14="http://schemas.microsoft.com/office/powerpoint/2010/main" val="115684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D43658-7C0A-4D88-820D-63DF17C41701}"/>
              </a:ext>
            </a:extLst>
          </p:cNvPr>
          <p:cNvSpPr>
            <a:spLocks noGrp="1"/>
          </p:cNvSpPr>
          <p:nvPr>
            <p:ph type="title"/>
          </p:nvPr>
        </p:nvSpPr>
        <p:spPr>
          <a:xfrm>
            <a:off x="1059433" y="350354"/>
            <a:ext cx="12410908" cy="1767417"/>
          </a:xfrm>
        </p:spPr>
        <p:txBody>
          <a:bodyPr/>
          <a:lstStyle/>
          <a:p>
            <a:r>
              <a:rPr lang="sv-SE" dirty="0"/>
              <a:t>N</a:t>
            </a:r>
            <a:r>
              <a:rPr lang="sv-SE" dirty="0" smtClean="0"/>
              <a:t>y rutin vid </a:t>
            </a:r>
            <a:br>
              <a:rPr lang="sv-SE" dirty="0" smtClean="0"/>
            </a:br>
            <a:r>
              <a:rPr lang="sv-SE" dirty="0" smtClean="0"/>
              <a:t>hembesök 8mån </a:t>
            </a:r>
            <a:endParaRPr lang="sv-SE" dirty="0"/>
          </a:p>
        </p:txBody>
      </p:sp>
      <p:sp>
        <p:nvSpPr>
          <p:cNvPr id="7" name="Platshållare för innehåll 6">
            <a:extLst>
              <a:ext uri="{FF2B5EF4-FFF2-40B4-BE49-F238E27FC236}">
                <a16:creationId xmlns:a16="http://schemas.microsoft.com/office/drawing/2014/main" id="{46981893-E03B-4AE8-A239-EF3007F5C44A}"/>
              </a:ext>
            </a:extLst>
          </p:cNvPr>
          <p:cNvSpPr>
            <a:spLocks noGrp="1"/>
          </p:cNvSpPr>
          <p:nvPr>
            <p:ph idx="10"/>
          </p:nvPr>
        </p:nvSpPr>
        <p:spPr>
          <a:xfrm>
            <a:off x="1104962" y="2654701"/>
            <a:ext cx="7067773" cy="4608077"/>
          </a:xfrm>
        </p:spPr>
        <p:txBody>
          <a:bodyPr/>
          <a:lstStyle/>
          <a:p>
            <a:pPr>
              <a:lnSpc>
                <a:spcPct val="150000"/>
              </a:lnSpc>
            </a:pPr>
            <a:r>
              <a:rPr lang="sv-SE" dirty="0">
                <a:solidFill>
                  <a:schemeClr val="accent1"/>
                </a:solidFill>
              </a:rPr>
              <a:t>Syftet med rutinen är att tydliggöra begreppen </a:t>
            </a:r>
            <a:r>
              <a:rPr lang="sv-SE" b="1" dirty="0">
                <a:solidFill>
                  <a:schemeClr val="accent1"/>
                </a:solidFill>
              </a:rPr>
              <a:t>samspel</a:t>
            </a:r>
            <a:r>
              <a:rPr lang="sv-SE" dirty="0">
                <a:solidFill>
                  <a:schemeClr val="accent1"/>
                </a:solidFill>
              </a:rPr>
              <a:t> och </a:t>
            </a:r>
            <a:r>
              <a:rPr lang="sv-SE" b="1" dirty="0">
                <a:solidFill>
                  <a:schemeClr val="accent1"/>
                </a:solidFill>
              </a:rPr>
              <a:t>närvaro</a:t>
            </a:r>
            <a:r>
              <a:rPr lang="sv-SE" dirty="0">
                <a:solidFill>
                  <a:schemeClr val="accent1"/>
                </a:solidFill>
              </a:rPr>
              <a:t> för att på ett lustfyllt sätt stimulera utvecklingen kring barnets språk och kommunikation.</a:t>
            </a:r>
          </a:p>
          <a:p>
            <a:endParaRPr lang="sv-SE" dirty="0"/>
          </a:p>
          <a:p>
            <a:endParaRPr lang="sv-SE" dirty="0"/>
          </a:p>
        </p:txBody>
      </p:sp>
      <p:pic>
        <p:nvPicPr>
          <p:cNvPr id="6" name="Bildobjekt 5">
            <a:extLst>
              <a:ext uri="{FF2B5EF4-FFF2-40B4-BE49-F238E27FC236}">
                <a16:creationId xmlns:a16="http://schemas.microsoft.com/office/drawing/2014/main" id="{FD55C626-2C05-4855-865E-97B3F42EBBE5}"/>
              </a:ext>
            </a:extLst>
          </p:cNvPr>
          <p:cNvPicPr>
            <a:picLocks noChangeAspect="1"/>
          </p:cNvPicPr>
          <p:nvPr/>
        </p:nvPicPr>
        <p:blipFill>
          <a:blip r:embed="rId3"/>
          <a:stretch>
            <a:fillRect/>
          </a:stretch>
        </p:blipFill>
        <p:spPr>
          <a:xfrm>
            <a:off x="8127205" y="350354"/>
            <a:ext cx="6138579" cy="7449354"/>
          </a:xfrm>
          <a:prstGeom prst="rect">
            <a:avLst/>
          </a:prstGeom>
        </p:spPr>
      </p:pic>
    </p:spTree>
    <p:extLst>
      <p:ext uri="{BB962C8B-B14F-4D97-AF65-F5344CB8AC3E}">
        <p14:creationId xmlns:p14="http://schemas.microsoft.com/office/powerpoint/2010/main" val="409920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C0EC12-9B89-4EE9-9FE0-75A7507D8F85}"/>
              </a:ext>
            </a:extLst>
          </p:cNvPr>
          <p:cNvSpPr>
            <a:spLocks noGrp="1"/>
          </p:cNvSpPr>
          <p:nvPr>
            <p:ph type="title"/>
          </p:nvPr>
        </p:nvSpPr>
        <p:spPr>
          <a:xfrm>
            <a:off x="694409" y="350355"/>
            <a:ext cx="12775931" cy="1456144"/>
          </a:xfrm>
        </p:spPr>
        <p:txBody>
          <a:bodyPr/>
          <a:lstStyle/>
          <a:p>
            <a:r>
              <a:rPr lang="sv-SE" dirty="0"/>
              <a:t>Under besöket</a:t>
            </a:r>
          </a:p>
        </p:txBody>
      </p:sp>
      <p:sp>
        <p:nvSpPr>
          <p:cNvPr id="4" name="Platshållare för innehåll 3">
            <a:extLst>
              <a:ext uri="{FF2B5EF4-FFF2-40B4-BE49-F238E27FC236}">
                <a16:creationId xmlns:a16="http://schemas.microsoft.com/office/drawing/2014/main" id="{15D06C30-07DA-45DD-8E6E-A06F23340B99}"/>
              </a:ext>
            </a:extLst>
          </p:cNvPr>
          <p:cNvSpPr>
            <a:spLocks noGrp="1"/>
          </p:cNvSpPr>
          <p:nvPr>
            <p:ph idx="1"/>
          </p:nvPr>
        </p:nvSpPr>
        <p:spPr>
          <a:xfrm>
            <a:off x="1226674" y="2074127"/>
            <a:ext cx="12243665" cy="4995413"/>
          </a:xfrm>
        </p:spPr>
        <p:txBody>
          <a:bodyPr/>
          <a:lstStyle/>
          <a:p>
            <a:pPr marL="342900" lvl="0" indent="-342900">
              <a:lnSpc>
                <a:spcPct val="107000"/>
              </a:lnSpc>
              <a:buFont typeface="Symbol" panose="05050102010706020507" pitchFamily="18" charset="2"/>
              <a:buChar char=""/>
            </a:pPr>
            <a:r>
              <a:rPr lang="sv-SE" sz="2400" dirty="0">
                <a:solidFill>
                  <a:schemeClr val="accent1"/>
                </a:solidFill>
                <a:effectLst/>
                <a:ea typeface="Calibri" panose="020F0502020204030204" pitchFamily="34" charset="0"/>
                <a:cs typeface="Times New Roman" panose="02020603050405020304" pitchFamily="18" charset="0"/>
              </a:rPr>
              <a:t>Fråga föräldern ”Hur brukar du göra när du tittar i en bok med ditt barn?”, Utgå från förälderns svar när du går vidare med punkterna nedan.</a:t>
            </a:r>
          </a:p>
          <a:p>
            <a:pPr marL="342900" lvl="0" indent="-342900">
              <a:lnSpc>
                <a:spcPct val="107000"/>
              </a:lnSpc>
              <a:buFont typeface="Symbol" panose="05050102010706020507" pitchFamily="18" charset="2"/>
              <a:buChar char=""/>
            </a:pPr>
            <a:r>
              <a:rPr lang="sv-SE" sz="2400" dirty="0">
                <a:solidFill>
                  <a:schemeClr val="accent1"/>
                </a:solidFill>
                <a:effectLst/>
                <a:ea typeface="Calibri" panose="020F0502020204030204" pitchFamily="34" charset="0"/>
                <a:cs typeface="Times New Roman" panose="02020603050405020304" pitchFamily="18" charset="0"/>
              </a:rPr>
              <a:t>Be föräldern att sitta med barnet i sitt knä, antingen mitt emot eller bredvid dig.</a:t>
            </a:r>
          </a:p>
          <a:p>
            <a:pPr marL="342900" lvl="0" indent="-342900">
              <a:lnSpc>
                <a:spcPct val="107000"/>
              </a:lnSpc>
              <a:buFont typeface="Symbol" panose="05050102010706020507" pitchFamily="18" charset="2"/>
              <a:buChar char=""/>
            </a:pPr>
            <a:r>
              <a:rPr lang="sv-SE" sz="2400" dirty="0">
                <a:solidFill>
                  <a:schemeClr val="accent1"/>
                </a:solidFill>
                <a:effectLst/>
                <a:ea typeface="Calibri" panose="020F0502020204030204" pitchFamily="34" charset="0"/>
                <a:cs typeface="Times New Roman" panose="02020603050405020304" pitchFamily="18" charset="0"/>
              </a:rPr>
              <a:t>Håll fram boken ”Knacka på” till barnet. Öppna boken och visa bilderna.</a:t>
            </a:r>
          </a:p>
          <a:p>
            <a:pPr marL="342900" lvl="0" indent="-342900">
              <a:lnSpc>
                <a:spcPct val="107000"/>
              </a:lnSpc>
              <a:buFont typeface="Symbol" panose="05050102010706020507" pitchFamily="18" charset="2"/>
              <a:buChar char=""/>
            </a:pPr>
            <a:r>
              <a:rPr lang="sv-SE" sz="2400" dirty="0">
                <a:solidFill>
                  <a:schemeClr val="accent1"/>
                </a:solidFill>
                <a:effectLst/>
                <a:ea typeface="Calibri" panose="020F0502020204030204" pitchFamily="34" charset="0"/>
                <a:cs typeface="Times New Roman" panose="02020603050405020304" pitchFamily="18" charset="0"/>
              </a:rPr>
              <a:t>Försök rikta barnets uppmärksamhet mot bilden i boken. </a:t>
            </a:r>
          </a:p>
          <a:p>
            <a:pPr marL="342900" lvl="0" indent="-342900">
              <a:lnSpc>
                <a:spcPct val="107000"/>
              </a:lnSpc>
              <a:buFont typeface="Symbol" panose="05050102010706020507" pitchFamily="18" charset="2"/>
              <a:buChar char=""/>
            </a:pPr>
            <a:r>
              <a:rPr lang="sv-SE" sz="2400" dirty="0">
                <a:solidFill>
                  <a:schemeClr val="accent1"/>
                </a:solidFill>
                <a:effectLst/>
                <a:ea typeface="Calibri" panose="020F0502020204030204" pitchFamily="34" charset="0"/>
                <a:cs typeface="Times New Roman" panose="02020603050405020304" pitchFamily="18" charset="0"/>
              </a:rPr>
              <a:t>Vänta in barnets respons (en blick, svarsljud, bankar på boken, mm).</a:t>
            </a:r>
          </a:p>
          <a:p>
            <a:pPr marL="342900" lvl="0" indent="-342900">
              <a:lnSpc>
                <a:spcPct val="107000"/>
              </a:lnSpc>
              <a:buFont typeface="Symbol" panose="05050102010706020507" pitchFamily="18" charset="2"/>
              <a:buChar char=""/>
            </a:pPr>
            <a:r>
              <a:rPr lang="sv-SE" sz="2400" dirty="0">
                <a:solidFill>
                  <a:schemeClr val="accent1"/>
                </a:solidFill>
                <a:effectLst/>
                <a:ea typeface="Calibri" panose="020F0502020204030204" pitchFamily="34" charset="0"/>
                <a:cs typeface="Times New Roman" panose="02020603050405020304" pitchFamily="18" charset="0"/>
              </a:rPr>
              <a:t>Var uppmärksam på det som barnet visar intresse för och kommentera detta genom att förstärka bildernas innehåll med ord eller en kort mening. </a:t>
            </a:r>
          </a:p>
          <a:p>
            <a:pPr marL="342900" lvl="0" indent="-342900">
              <a:lnSpc>
                <a:spcPct val="107000"/>
              </a:lnSpc>
              <a:buFont typeface="Symbol" panose="05050102010706020507" pitchFamily="18" charset="2"/>
              <a:buChar char=""/>
            </a:pPr>
            <a:r>
              <a:rPr lang="sv-SE" sz="2400" dirty="0">
                <a:solidFill>
                  <a:schemeClr val="accent1"/>
                </a:solidFill>
                <a:effectLst/>
                <a:ea typeface="Calibri" panose="020F0502020204030204" pitchFamily="34" charset="0"/>
                <a:cs typeface="Times New Roman" panose="02020603050405020304" pitchFamily="18" charset="0"/>
              </a:rPr>
              <a:t>Peka eller knacka med handen på bilden du pratar om och uppmuntra barnet att imitera.</a:t>
            </a:r>
          </a:p>
          <a:p>
            <a:pPr marL="342900" lvl="0" indent="-342900">
              <a:lnSpc>
                <a:spcPct val="107000"/>
              </a:lnSpc>
              <a:buFont typeface="Symbol" panose="05050102010706020507" pitchFamily="18" charset="2"/>
              <a:buChar char=""/>
            </a:pPr>
            <a:r>
              <a:rPr lang="sv-SE" sz="2400" dirty="0">
                <a:solidFill>
                  <a:schemeClr val="accent1"/>
                </a:solidFill>
                <a:effectLst/>
                <a:ea typeface="Calibri" panose="020F0502020204030204" pitchFamily="34" charset="0"/>
                <a:cs typeface="Times New Roman" panose="02020603050405020304" pitchFamily="18" charset="0"/>
              </a:rPr>
              <a:t>Läs boken tillsammans med barnet inför föräldrarna.</a:t>
            </a:r>
          </a:p>
          <a:p>
            <a:endParaRPr lang="sv-SE" dirty="0"/>
          </a:p>
        </p:txBody>
      </p:sp>
    </p:spTree>
    <p:extLst>
      <p:ext uri="{BB962C8B-B14F-4D97-AF65-F5344CB8AC3E}">
        <p14:creationId xmlns:p14="http://schemas.microsoft.com/office/powerpoint/2010/main" val="16223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311247-B879-4B79-94B3-DD45300DEFF5}"/>
              </a:ext>
            </a:extLst>
          </p:cNvPr>
          <p:cNvSpPr>
            <a:spLocks noGrp="1"/>
          </p:cNvSpPr>
          <p:nvPr>
            <p:ph type="title"/>
          </p:nvPr>
        </p:nvSpPr>
        <p:spPr>
          <a:xfrm>
            <a:off x="694409" y="350355"/>
            <a:ext cx="12775931" cy="1210816"/>
          </a:xfrm>
        </p:spPr>
        <p:txBody>
          <a:bodyPr/>
          <a:lstStyle/>
          <a:p>
            <a:r>
              <a:rPr lang="sv-SE" dirty="0"/>
              <a:t>Samtal med föräldrarna</a:t>
            </a:r>
          </a:p>
        </p:txBody>
      </p:sp>
      <p:sp>
        <p:nvSpPr>
          <p:cNvPr id="4" name="Platshållare för innehåll 3">
            <a:extLst>
              <a:ext uri="{FF2B5EF4-FFF2-40B4-BE49-F238E27FC236}">
                <a16:creationId xmlns:a16="http://schemas.microsoft.com/office/drawing/2014/main" id="{326ABEF5-7BCA-4CAC-9138-DD8CB5C7156C}"/>
              </a:ext>
            </a:extLst>
          </p:cNvPr>
          <p:cNvSpPr>
            <a:spLocks noGrp="1"/>
          </p:cNvSpPr>
          <p:nvPr>
            <p:ph idx="1"/>
          </p:nvPr>
        </p:nvSpPr>
        <p:spPr>
          <a:xfrm>
            <a:off x="1226675" y="1799303"/>
            <a:ext cx="13448330" cy="5692878"/>
          </a:xfrm>
        </p:spPr>
        <p:txBody>
          <a:bodyPr/>
          <a:lstStyle/>
          <a:p>
            <a:pPr marL="342900" lvl="0" indent="-342900">
              <a:lnSpc>
                <a:spcPct val="107000"/>
              </a:lnSpc>
              <a:buFont typeface="Symbol" panose="05050102010706020507" pitchFamily="18" charset="2"/>
              <a:buChar char=""/>
            </a:pPr>
            <a:r>
              <a:rPr lang="sv-SE" sz="2000" dirty="0">
                <a:solidFill>
                  <a:schemeClr val="accent1"/>
                </a:solidFill>
                <a:effectLst/>
                <a:ea typeface="Calibri" panose="020F0502020204030204" pitchFamily="34" charset="0"/>
                <a:cs typeface="Times New Roman" panose="02020603050405020304" pitchFamily="18" charset="0"/>
              </a:rPr>
              <a:t>Beskriv vad det innebär att </a:t>
            </a:r>
            <a:r>
              <a:rPr lang="sv-SE" sz="2000" b="1" dirty="0" err="1">
                <a:solidFill>
                  <a:schemeClr val="accent1"/>
                </a:solidFill>
                <a:effectLst/>
                <a:ea typeface="Calibri" panose="020F0502020204030204" pitchFamily="34" charset="0"/>
                <a:cs typeface="Times New Roman" panose="02020603050405020304" pitchFamily="18" charset="0"/>
              </a:rPr>
              <a:t>pratläsa</a:t>
            </a:r>
            <a:r>
              <a:rPr lang="sv-SE" sz="2000" b="1" dirty="0">
                <a:solidFill>
                  <a:schemeClr val="accent1"/>
                </a:solidFill>
                <a:effectLst/>
                <a:ea typeface="Calibri" panose="020F0502020204030204" pitchFamily="34" charset="0"/>
                <a:cs typeface="Times New Roman" panose="02020603050405020304" pitchFamily="18" charset="0"/>
              </a:rPr>
              <a:t> böcker</a:t>
            </a:r>
            <a:r>
              <a:rPr lang="sv-SE" sz="2000" dirty="0">
                <a:solidFill>
                  <a:schemeClr val="accent1"/>
                </a:solidFill>
                <a:effectLst/>
                <a:ea typeface="Calibri" panose="020F0502020204030204" pitchFamily="34" charset="0"/>
                <a:cs typeface="Times New Roman" panose="02020603050405020304" pitchFamily="18" charset="0"/>
              </a:rPr>
              <a:t> tillsammans med barnet, dvs att berätta med egna ord på sitt modersmål och med bilderna som stöd.</a:t>
            </a:r>
          </a:p>
          <a:p>
            <a:pPr marL="342900" lvl="0" indent="-342900">
              <a:lnSpc>
                <a:spcPct val="107000"/>
              </a:lnSpc>
              <a:buFont typeface="Symbol" panose="05050102010706020507" pitchFamily="18" charset="2"/>
              <a:buChar char=""/>
            </a:pPr>
            <a:r>
              <a:rPr lang="sv-SE" sz="2000" b="1" dirty="0">
                <a:solidFill>
                  <a:schemeClr val="accent1"/>
                </a:solidFill>
                <a:effectLst/>
                <a:ea typeface="Calibri" panose="020F0502020204030204" pitchFamily="34" charset="0"/>
                <a:cs typeface="Times New Roman" panose="02020603050405020304" pitchFamily="18" charset="0"/>
              </a:rPr>
              <a:t>Följ barnets intresse</a:t>
            </a:r>
            <a:r>
              <a:rPr lang="sv-SE" sz="2000" dirty="0">
                <a:solidFill>
                  <a:schemeClr val="accent1"/>
                </a:solidFill>
                <a:effectLst/>
                <a:ea typeface="Calibri" panose="020F0502020204030204" pitchFamily="34" charset="0"/>
                <a:cs typeface="Times New Roman" panose="02020603050405020304" pitchFamily="18" charset="0"/>
              </a:rPr>
              <a:t>. Detta kan hos ett litet barn yttra sig i att ex. titta på bilden, imitera något föräldrarna gör, ge svarsljud ifrån sig eller banka på boken.</a:t>
            </a:r>
          </a:p>
          <a:p>
            <a:pPr marL="342900" lvl="0" indent="-342900">
              <a:lnSpc>
                <a:spcPct val="107000"/>
              </a:lnSpc>
              <a:buFont typeface="Symbol" panose="05050102010706020507" pitchFamily="18" charset="2"/>
              <a:buChar char=""/>
            </a:pPr>
            <a:r>
              <a:rPr lang="sv-SE" sz="2000" dirty="0">
                <a:solidFill>
                  <a:schemeClr val="accent1"/>
                </a:solidFill>
                <a:effectLst/>
                <a:ea typeface="Calibri" panose="020F0502020204030204" pitchFamily="34" charset="0"/>
                <a:cs typeface="Times New Roman" panose="02020603050405020304" pitchFamily="18" charset="0"/>
              </a:rPr>
              <a:t>I denna ålder vill barnet </a:t>
            </a:r>
            <a:r>
              <a:rPr lang="sv-SE" sz="2000" b="1" dirty="0">
                <a:solidFill>
                  <a:schemeClr val="accent1"/>
                </a:solidFill>
                <a:effectLst/>
                <a:ea typeface="Calibri" panose="020F0502020204030204" pitchFamily="34" charset="0"/>
                <a:cs typeface="Times New Roman" panose="02020603050405020304" pitchFamily="18" charset="0"/>
              </a:rPr>
              <a:t>uppleva boken med alla sina sinnen</a:t>
            </a:r>
            <a:r>
              <a:rPr lang="sv-SE" sz="2000" dirty="0">
                <a:solidFill>
                  <a:schemeClr val="accent1"/>
                </a:solidFill>
                <a:effectLst/>
                <a:ea typeface="Calibri" panose="020F0502020204030204" pitchFamily="34" charset="0"/>
                <a:cs typeface="Times New Roman" panose="02020603050405020304" pitchFamily="18" charset="0"/>
              </a:rPr>
              <a:t>. Till exempel titta på bilderna, smaka på boken och bläddra fram och tillbaka.</a:t>
            </a:r>
          </a:p>
          <a:p>
            <a:pPr marL="342900" lvl="0" indent="-342900">
              <a:lnSpc>
                <a:spcPct val="107000"/>
              </a:lnSpc>
              <a:buFont typeface="Symbol" panose="05050102010706020507" pitchFamily="18" charset="2"/>
              <a:buChar char=""/>
            </a:pPr>
            <a:r>
              <a:rPr lang="sv-SE" sz="2000" dirty="0">
                <a:solidFill>
                  <a:schemeClr val="accent1"/>
                </a:solidFill>
                <a:effectLst/>
                <a:ea typeface="Calibri" panose="020F0502020204030204" pitchFamily="34" charset="0"/>
                <a:cs typeface="Times New Roman" panose="02020603050405020304" pitchFamily="18" charset="0"/>
              </a:rPr>
              <a:t>Med ögonkontakt och barnet sittandes i förälderns knä underlättas </a:t>
            </a:r>
            <a:r>
              <a:rPr lang="sv-SE" sz="2000" b="1" dirty="0">
                <a:solidFill>
                  <a:schemeClr val="accent1"/>
                </a:solidFill>
                <a:effectLst/>
                <a:ea typeface="Calibri" panose="020F0502020204030204" pitchFamily="34" charset="0"/>
                <a:cs typeface="Times New Roman" panose="02020603050405020304" pitchFamily="18" charset="0"/>
              </a:rPr>
              <a:t>gemensamt fokus</a:t>
            </a:r>
            <a:r>
              <a:rPr lang="sv-SE" sz="2000" dirty="0">
                <a:solidFill>
                  <a:schemeClr val="accent1"/>
                </a:solidFill>
                <a:effectLst/>
                <a:ea typeface="Calibri" panose="020F0502020204030204" pitchFamily="34" charset="0"/>
                <a:cs typeface="Times New Roman" panose="02020603050405020304" pitchFamily="18" charset="0"/>
              </a:rPr>
              <a:t> på bilderna. </a:t>
            </a:r>
          </a:p>
          <a:p>
            <a:pPr marL="342900" lvl="0" indent="-342900">
              <a:lnSpc>
                <a:spcPct val="107000"/>
              </a:lnSpc>
              <a:buFont typeface="Symbol" panose="05050102010706020507" pitchFamily="18" charset="2"/>
              <a:buChar char=""/>
            </a:pPr>
            <a:r>
              <a:rPr lang="sv-SE" sz="2000" dirty="0">
                <a:solidFill>
                  <a:schemeClr val="accent1"/>
                </a:solidFill>
                <a:effectLst/>
                <a:ea typeface="Calibri" panose="020F0502020204030204" pitchFamily="34" charset="0"/>
                <a:cs typeface="Times New Roman" panose="02020603050405020304" pitchFamily="18" charset="0"/>
              </a:rPr>
              <a:t>Små barn har kort uthållighet. </a:t>
            </a:r>
            <a:r>
              <a:rPr lang="sv-SE" sz="2000" b="1" dirty="0">
                <a:solidFill>
                  <a:schemeClr val="accent1"/>
                </a:solidFill>
                <a:effectLst/>
                <a:ea typeface="Calibri" panose="020F0502020204030204" pitchFamily="34" charset="0"/>
                <a:cs typeface="Times New Roman" panose="02020603050405020304" pitchFamily="18" charset="0"/>
              </a:rPr>
              <a:t>Flera och korta</a:t>
            </a:r>
            <a:r>
              <a:rPr lang="sv-SE" sz="2000" dirty="0">
                <a:solidFill>
                  <a:schemeClr val="accent1"/>
                </a:solidFill>
                <a:effectLst/>
                <a:ea typeface="Calibri" panose="020F0502020204030204" pitchFamily="34" charset="0"/>
                <a:cs typeface="Times New Roman" panose="02020603050405020304" pitchFamily="18" charset="0"/>
              </a:rPr>
              <a:t> bokstunder varje dag är bra. </a:t>
            </a:r>
          </a:p>
          <a:p>
            <a:pPr marL="342900" lvl="0" indent="-342900">
              <a:lnSpc>
                <a:spcPct val="107000"/>
              </a:lnSpc>
              <a:buFont typeface="Symbol" panose="05050102010706020507" pitchFamily="18" charset="2"/>
              <a:buChar char=""/>
            </a:pPr>
            <a:r>
              <a:rPr lang="sv-SE" sz="2000" dirty="0">
                <a:solidFill>
                  <a:schemeClr val="accent1"/>
                </a:solidFill>
                <a:effectLst/>
                <a:ea typeface="Calibri" panose="020F0502020204030204" pitchFamily="34" charset="0"/>
                <a:cs typeface="Times New Roman" panose="02020603050405020304" pitchFamily="18" charset="0"/>
              </a:rPr>
              <a:t>Vid </a:t>
            </a:r>
            <a:r>
              <a:rPr lang="sv-SE" sz="2000" b="1" dirty="0">
                <a:solidFill>
                  <a:schemeClr val="accent1"/>
                </a:solidFill>
                <a:effectLst/>
                <a:ea typeface="Calibri" panose="020F0502020204030204" pitchFamily="34" charset="0"/>
                <a:cs typeface="Times New Roman" panose="02020603050405020304" pitchFamily="18" charset="0"/>
              </a:rPr>
              <a:t>flerspråkighet</a:t>
            </a:r>
            <a:r>
              <a:rPr lang="sv-SE" sz="2000" dirty="0">
                <a:solidFill>
                  <a:schemeClr val="accent1"/>
                </a:solidFill>
                <a:effectLst/>
                <a:ea typeface="Calibri" panose="020F0502020204030204" pitchFamily="34" charset="0"/>
                <a:cs typeface="Times New Roman" panose="02020603050405020304" pitchFamily="18" charset="0"/>
              </a:rPr>
              <a:t>. Uppmuntra föräldern till att </a:t>
            </a:r>
            <a:r>
              <a:rPr lang="sv-SE" sz="2000" dirty="0" err="1">
                <a:solidFill>
                  <a:schemeClr val="accent1"/>
                </a:solidFill>
                <a:effectLst/>
                <a:ea typeface="Calibri" panose="020F0502020204030204" pitchFamily="34" charset="0"/>
                <a:cs typeface="Times New Roman" panose="02020603050405020304" pitchFamily="18" charset="0"/>
              </a:rPr>
              <a:t>pratläsa</a:t>
            </a:r>
            <a:r>
              <a:rPr lang="sv-SE" sz="2000" dirty="0">
                <a:solidFill>
                  <a:schemeClr val="accent1"/>
                </a:solidFill>
                <a:effectLst/>
                <a:ea typeface="Calibri" panose="020F0502020204030204" pitchFamily="34" charset="0"/>
                <a:cs typeface="Times New Roman" panose="02020603050405020304" pitchFamily="18" charset="0"/>
              </a:rPr>
              <a:t> med egna ord på sitt </a:t>
            </a:r>
            <a:r>
              <a:rPr lang="sv-SE" sz="2000" b="1" dirty="0">
                <a:solidFill>
                  <a:schemeClr val="accent1"/>
                </a:solidFill>
                <a:effectLst/>
                <a:ea typeface="Calibri" panose="020F0502020204030204" pitchFamily="34" charset="0"/>
                <a:cs typeface="Times New Roman" panose="02020603050405020304" pitchFamily="18" charset="0"/>
              </a:rPr>
              <a:t>modersmål</a:t>
            </a:r>
            <a:r>
              <a:rPr lang="sv-SE" sz="2000" dirty="0">
                <a:solidFill>
                  <a:schemeClr val="accent1"/>
                </a:solidFill>
                <a:effectLst/>
                <a:ea typeface="Calibri" panose="020F0502020204030204" pitchFamily="34" charset="0"/>
                <a:cs typeface="Times New Roman" panose="02020603050405020304" pitchFamily="18" charset="0"/>
              </a:rPr>
              <a:t> och med bilderna som stöd. När du läser boken behöver inte tolken översätta. </a:t>
            </a:r>
          </a:p>
          <a:p>
            <a:pPr marL="342900" lvl="0" indent="-342900">
              <a:lnSpc>
                <a:spcPct val="107000"/>
              </a:lnSpc>
              <a:buFont typeface="Symbol" panose="05050102010706020507" pitchFamily="18" charset="2"/>
              <a:buChar char=""/>
            </a:pPr>
            <a:r>
              <a:rPr lang="sv-SE" sz="2000" dirty="0">
                <a:solidFill>
                  <a:schemeClr val="accent1"/>
                </a:solidFill>
                <a:effectLst/>
                <a:ea typeface="Calibri" panose="020F0502020204030204" pitchFamily="34" charset="0"/>
                <a:cs typeface="Times New Roman" panose="02020603050405020304" pitchFamily="18" charset="0"/>
              </a:rPr>
              <a:t>På bibliotek finns böcker för alla åldrar som man kan låna gratis och personal som kan hjälpa till om man har frågor. Biblioteket erbjuder olika aktiviteter riktade mot små barn. Det finns barnböcker på många olika språk. Informera om var familjens närmsta bibliotek ligger och öppettider. </a:t>
            </a:r>
          </a:p>
          <a:p>
            <a:pPr marL="342900" lvl="0" indent="-342900">
              <a:lnSpc>
                <a:spcPct val="107000"/>
              </a:lnSpc>
              <a:buFont typeface="Symbol" panose="05050102010706020507" pitchFamily="18" charset="2"/>
              <a:buChar char=""/>
            </a:pPr>
            <a:r>
              <a:rPr lang="sv-SE" sz="2000" b="1" dirty="0">
                <a:solidFill>
                  <a:schemeClr val="accent1"/>
                </a:solidFill>
                <a:effectLst/>
                <a:ea typeface="Calibri" panose="020F0502020204030204" pitchFamily="34" charset="0"/>
                <a:cs typeface="Times New Roman" panose="02020603050405020304" pitchFamily="18" charset="0"/>
              </a:rPr>
              <a:t>Ge boken</a:t>
            </a:r>
            <a:r>
              <a:rPr lang="sv-SE" sz="2000" dirty="0">
                <a:solidFill>
                  <a:schemeClr val="accent1"/>
                </a:solidFill>
                <a:effectLst/>
                <a:ea typeface="Calibri" panose="020F0502020204030204" pitchFamily="34" charset="0"/>
                <a:cs typeface="Times New Roman" panose="02020603050405020304" pitchFamily="18" charset="0"/>
              </a:rPr>
              <a:t> ”Knacka på” samt folder Språkslottet till familjen.</a:t>
            </a:r>
          </a:p>
          <a:p>
            <a:endParaRPr lang="sv-SE" dirty="0"/>
          </a:p>
        </p:txBody>
      </p:sp>
    </p:spTree>
    <p:extLst>
      <p:ext uri="{BB962C8B-B14F-4D97-AF65-F5344CB8AC3E}">
        <p14:creationId xmlns:p14="http://schemas.microsoft.com/office/powerpoint/2010/main" val="233889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65E21D-10E4-473C-AD3F-15C554B671F7}"/>
              </a:ext>
            </a:extLst>
          </p:cNvPr>
          <p:cNvSpPr>
            <a:spLocks noGrp="1"/>
          </p:cNvSpPr>
          <p:nvPr>
            <p:ph type="title"/>
          </p:nvPr>
        </p:nvSpPr>
        <p:spPr/>
        <p:txBody>
          <a:bodyPr/>
          <a:lstStyle/>
          <a:p>
            <a:r>
              <a:rPr lang="sv-SE" dirty="0"/>
              <a:t>Dialogläsning</a:t>
            </a:r>
          </a:p>
        </p:txBody>
      </p:sp>
      <p:sp>
        <p:nvSpPr>
          <p:cNvPr id="5" name="Platshållare för innehåll 4">
            <a:extLst>
              <a:ext uri="{FF2B5EF4-FFF2-40B4-BE49-F238E27FC236}">
                <a16:creationId xmlns:a16="http://schemas.microsoft.com/office/drawing/2014/main" id="{E8A946DA-707B-49C7-99AB-F1458750B0EF}"/>
              </a:ext>
            </a:extLst>
          </p:cNvPr>
          <p:cNvSpPr>
            <a:spLocks noGrp="1"/>
          </p:cNvSpPr>
          <p:nvPr>
            <p:ph idx="1"/>
          </p:nvPr>
        </p:nvSpPr>
        <p:spPr>
          <a:xfrm>
            <a:off x="1213026" y="3453354"/>
            <a:ext cx="12257314" cy="4608077"/>
          </a:xfrm>
        </p:spPr>
        <p:txBody>
          <a:bodyPr/>
          <a:lstStyle/>
          <a:p>
            <a:pPr marL="0" indent="0">
              <a:buNone/>
            </a:pPr>
            <a:r>
              <a:rPr lang="sv-SE" sz="3600" b="1" dirty="0"/>
              <a:t>Barns språkutveckling stimuleras mest när det pågår ett samtal mellan barn och förälder.</a:t>
            </a:r>
            <a:r>
              <a:rPr lang="sv-SE" dirty="0"/>
              <a:t/>
            </a:r>
            <a:br>
              <a:rPr lang="sv-SE" dirty="0"/>
            </a:br>
            <a:endParaRPr lang="sv-SE" dirty="0"/>
          </a:p>
          <a:p>
            <a:pPr marL="0" indent="0">
              <a:buNone/>
            </a:pPr>
            <a:r>
              <a:rPr lang="sv-SE" dirty="0">
                <a:hlinkClick r:id="rId3"/>
              </a:rPr>
              <a:t>Snälla, en sida en till! – YouTube</a:t>
            </a:r>
            <a:r>
              <a:rPr lang="sv-SE" dirty="0"/>
              <a:t> </a:t>
            </a:r>
          </a:p>
          <a:p>
            <a:pPr marL="0" indent="0">
              <a:buNone/>
            </a:pPr>
            <a:r>
              <a:rPr lang="sv-SE" dirty="0">
                <a:hlinkClick r:id="rId4"/>
              </a:rPr>
              <a:t/>
            </a:r>
            <a:br>
              <a:rPr lang="sv-SE" dirty="0">
                <a:hlinkClick r:id="rId4"/>
              </a:rPr>
            </a:br>
            <a:r>
              <a:rPr lang="sv-SE" dirty="0">
                <a:hlinkClick r:id="rId4"/>
              </a:rPr>
              <a:t>https://www.youtube.com/watch?v=DvKrhAIeo_c</a:t>
            </a:r>
            <a:r>
              <a:rPr lang="sv-SE" dirty="0"/>
              <a:t> </a:t>
            </a:r>
          </a:p>
        </p:txBody>
      </p:sp>
    </p:spTree>
    <p:extLst>
      <p:ext uri="{BB962C8B-B14F-4D97-AF65-F5344CB8AC3E}">
        <p14:creationId xmlns:p14="http://schemas.microsoft.com/office/powerpoint/2010/main" val="145504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C7EE9C-9B32-4547-858B-DF17D8D25072}"/>
              </a:ext>
            </a:extLst>
          </p:cNvPr>
          <p:cNvSpPr>
            <a:spLocks noGrp="1"/>
          </p:cNvSpPr>
          <p:nvPr>
            <p:ph type="title"/>
          </p:nvPr>
        </p:nvSpPr>
        <p:spPr>
          <a:xfrm>
            <a:off x="694409" y="350354"/>
            <a:ext cx="12775931" cy="1767417"/>
          </a:xfrm>
        </p:spPr>
        <p:txBody>
          <a:bodyPr anchor="b">
            <a:normAutofit/>
          </a:bodyPr>
          <a:lstStyle/>
          <a:p>
            <a:r>
              <a:rPr lang="sv-SE"/>
              <a:t>Ljudbok</a:t>
            </a:r>
            <a:r>
              <a:rPr lang="sv-SE" dirty="0"/>
              <a:t> då? </a:t>
            </a:r>
            <a:br>
              <a:rPr lang="sv-SE" dirty="0"/>
            </a:br>
            <a:endParaRPr lang="sv-SE" dirty="0"/>
          </a:p>
        </p:txBody>
      </p:sp>
      <p:sp>
        <p:nvSpPr>
          <p:cNvPr id="5" name="Platshållare för innehåll 4">
            <a:extLst>
              <a:ext uri="{FF2B5EF4-FFF2-40B4-BE49-F238E27FC236}">
                <a16:creationId xmlns:a16="http://schemas.microsoft.com/office/drawing/2014/main" id="{24799790-1C17-49B2-8B7B-56519D6FE92D}"/>
              </a:ext>
            </a:extLst>
          </p:cNvPr>
          <p:cNvSpPr>
            <a:spLocks noGrp="1"/>
          </p:cNvSpPr>
          <p:nvPr>
            <p:ph idx="1"/>
          </p:nvPr>
        </p:nvSpPr>
        <p:spPr>
          <a:xfrm>
            <a:off x="1040694" y="1934520"/>
            <a:ext cx="6863441" cy="4608077"/>
          </a:xfrm>
        </p:spPr>
        <p:txBody>
          <a:bodyPr>
            <a:normAutofit/>
          </a:bodyPr>
          <a:lstStyle/>
          <a:p>
            <a:pPr marL="0" indent="0">
              <a:buNone/>
            </a:pPr>
            <a:endParaRPr lang="sv-SE" sz="2200" dirty="0"/>
          </a:p>
          <a:p>
            <a:pPr marL="0" indent="0">
              <a:buNone/>
            </a:pPr>
            <a:r>
              <a:rPr lang="sv-SE" sz="2400" dirty="0"/>
              <a:t>Kan inte ta pauser eller anpassa tempo och berättande efter barnets intressen.</a:t>
            </a:r>
            <a:r>
              <a:rPr lang="sv-SE" sz="2200" dirty="0"/>
              <a:t/>
            </a:r>
            <a:br>
              <a:rPr lang="sv-SE" sz="2200" dirty="0"/>
            </a:br>
            <a:r>
              <a:rPr lang="sv-SE" sz="2200" dirty="0"/>
              <a:t/>
            </a:r>
            <a:br>
              <a:rPr lang="sv-SE" sz="2200" dirty="0"/>
            </a:br>
            <a:endParaRPr lang="sv-SE" sz="2200" dirty="0"/>
          </a:p>
          <a:p>
            <a:pPr marL="0" indent="0">
              <a:buNone/>
            </a:pPr>
            <a:r>
              <a:rPr lang="sv-SE" b="1" dirty="0"/>
              <a:t>Läsa från skärm?</a:t>
            </a:r>
          </a:p>
          <a:p>
            <a:pPr marL="0" indent="0">
              <a:buNone/>
            </a:pPr>
            <a:r>
              <a:rPr lang="sv-SE" sz="2400" dirty="0"/>
              <a:t>Läsa från skärm ger ibland mer fokus på teknik, mindre på läsningen.</a:t>
            </a:r>
          </a:p>
        </p:txBody>
      </p:sp>
      <p:pic>
        <p:nvPicPr>
          <p:cNvPr id="1026" name="Picture 2" descr="Läslovet - läs läs läs - med ögon eller öron! — språkforskning.se">
            <a:extLst>
              <a:ext uri="{FF2B5EF4-FFF2-40B4-BE49-F238E27FC236}">
                <a16:creationId xmlns:a16="http://schemas.microsoft.com/office/drawing/2014/main" id="{46204762-17A4-4655-B502-5AD234DDDFF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54395" y="1287027"/>
            <a:ext cx="2480044" cy="3310987"/>
          </a:xfrm>
          <a:prstGeom prst="rect">
            <a:avLst/>
          </a:prstGeom>
          <a:solidFill>
            <a:srgbClr val="FFFFFF"/>
          </a:solidFill>
        </p:spPr>
      </p:pic>
      <p:pic>
        <p:nvPicPr>
          <p:cNvPr id="1028" name="Picture 4" descr="Läsning på skärm – Bokdebutant.se">
            <a:extLst>
              <a:ext uri="{FF2B5EF4-FFF2-40B4-BE49-F238E27FC236}">
                <a16:creationId xmlns:a16="http://schemas.microsoft.com/office/drawing/2014/main" id="{5B56A027-01B5-4501-B893-1EB15B82D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9956" y="4990455"/>
            <a:ext cx="3333323" cy="249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9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B8393D-A8E2-41C7-8FCB-B00D982BC53B}"/>
              </a:ext>
            </a:extLst>
          </p:cNvPr>
          <p:cNvSpPr>
            <a:spLocks noGrp="1"/>
          </p:cNvSpPr>
          <p:nvPr>
            <p:ph type="title"/>
          </p:nvPr>
        </p:nvSpPr>
        <p:spPr>
          <a:xfrm>
            <a:off x="694409" y="350354"/>
            <a:ext cx="12775931" cy="1507943"/>
          </a:xfrm>
        </p:spPr>
        <p:txBody>
          <a:bodyPr/>
          <a:lstStyle/>
          <a:p>
            <a:r>
              <a:rPr lang="sv-SE" dirty="0"/>
              <a:t>Diskussionsfrågor</a:t>
            </a:r>
          </a:p>
        </p:txBody>
      </p:sp>
      <p:sp>
        <p:nvSpPr>
          <p:cNvPr id="3" name="Platshållare för innehåll 2">
            <a:extLst>
              <a:ext uri="{FF2B5EF4-FFF2-40B4-BE49-F238E27FC236}">
                <a16:creationId xmlns:a16="http://schemas.microsoft.com/office/drawing/2014/main" id="{837F2F0D-A833-4B49-AF5F-C3FA1516B623}"/>
              </a:ext>
            </a:extLst>
          </p:cNvPr>
          <p:cNvSpPr>
            <a:spLocks noGrp="1"/>
          </p:cNvSpPr>
          <p:nvPr>
            <p:ph idx="1"/>
          </p:nvPr>
        </p:nvSpPr>
        <p:spPr>
          <a:xfrm>
            <a:off x="694408" y="2649414"/>
            <a:ext cx="14171966" cy="5173785"/>
          </a:xfrm>
        </p:spPr>
        <p:txBody>
          <a:bodyPr/>
          <a:lstStyle/>
          <a:p>
            <a:pPr>
              <a:lnSpc>
                <a:spcPct val="150000"/>
              </a:lnSpc>
            </a:pPr>
            <a:r>
              <a:rPr lang="sv-SE" dirty="0" smtClean="0">
                <a:solidFill>
                  <a:schemeClr val="accent1"/>
                </a:solidFill>
              </a:rPr>
              <a:t>Hur </a:t>
            </a:r>
            <a:r>
              <a:rPr lang="sv-SE" dirty="0">
                <a:solidFill>
                  <a:schemeClr val="accent1"/>
                </a:solidFill>
              </a:rPr>
              <a:t>tror ni boken kan bli ett hjälpmedel att prata om språk och kommunikation?  </a:t>
            </a:r>
          </a:p>
          <a:p>
            <a:pPr>
              <a:lnSpc>
                <a:spcPct val="150000"/>
              </a:lnSpc>
            </a:pPr>
            <a:r>
              <a:rPr lang="sv-SE" dirty="0">
                <a:solidFill>
                  <a:schemeClr val="accent1"/>
                </a:solidFill>
              </a:rPr>
              <a:t>Frågor kring den nya rutinen med Knacka på?</a:t>
            </a:r>
          </a:p>
        </p:txBody>
      </p:sp>
    </p:spTree>
    <p:extLst>
      <p:ext uri="{BB962C8B-B14F-4D97-AF65-F5344CB8AC3E}">
        <p14:creationId xmlns:p14="http://schemas.microsoft.com/office/powerpoint/2010/main" val="91626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CF586F8-12B8-4E5A-9368-51E8ADB8824B}"/>
              </a:ext>
            </a:extLst>
          </p:cNvPr>
          <p:cNvSpPr>
            <a:spLocks noGrp="1"/>
          </p:cNvSpPr>
          <p:nvPr>
            <p:ph type="title"/>
          </p:nvPr>
        </p:nvSpPr>
        <p:spPr>
          <a:xfrm>
            <a:off x="1075854" y="567331"/>
            <a:ext cx="12775931" cy="1767417"/>
          </a:xfrm>
        </p:spPr>
        <p:txBody>
          <a:bodyPr/>
          <a:lstStyle/>
          <a:p>
            <a:r>
              <a:rPr lang="sv-SE" dirty="0"/>
              <a:t>Representanter från BVC önskas!</a:t>
            </a:r>
          </a:p>
        </p:txBody>
      </p:sp>
      <p:sp>
        <p:nvSpPr>
          <p:cNvPr id="6" name="Platshållare för innehåll 5">
            <a:extLst>
              <a:ext uri="{FF2B5EF4-FFF2-40B4-BE49-F238E27FC236}">
                <a16:creationId xmlns:a16="http://schemas.microsoft.com/office/drawing/2014/main" id="{C6305977-DD38-49B7-A60F-02DEA9507A0E}"/>
              </a:ext>
            </a:extLst>
          </p:cNvPr>
          <p:cNvSpPr>
            <a:spLocks noGrp="1"/>
          </p:cNvSpPr>
          <p:nvPr>
            <p:ph idx="1"/>
          </p:nvPr>
        </p:nvSpPr>
        <p:spPr>
          <a:xfrm>
            <a:off x="1075854" y="2771429"/>
            <a:ext cx="12257314" cy="4608077"/>
          </a:xfrm>
        </p:spPr>
        <p:txBody>
          <a:bodyPr/>
          <a:lstStyle/>
          <a:p>
            <a:pPr marL="0" indent="0">
              <a:buNone/>
            </a:pPr>
            <a:r>
              <a:rPr lang="sv-SE" b="1" dirty="0"/>
              <a:t>Rollen innebär:</a:t>
            </a:r>
            <a:endParaRPr lang="sv-SE" dirty="0"/>
          </a:p>
          <a:p>
            <a:pPr lvl="0"/>
            <a:r>
              <a:rPr lang="sv-SE" dirty="0"/>
              <a:t>Delta i fortbildningsinsatser och dela lärande vidare i den egna organisationen. </a:t>
            </a:r>
          </a:p>
          <a:p>
            <a:pPr lvl="0"/>
            <a:r>
              <a:rPr lang="sv-SE" dirty="0"/>
              <a:t>Informera om vad som sker i projektet på sin arbetsplats och fungera som bollplank till projektledningen. </a:t>
            </a:r>
          </a:p>
          <a:p>
            <a:pPr lvl="0"/>
            <a:r>
              <a:rPr lang="sv-SE" dirty="0"/>
              <a:t>Arbeta kommunvis med kartläggningar. </a:t>
            </a:r>
          </a:p>
          <a:p>
            <a:pPr lvl="0"/>
            <a:r>
              <a:rPr lang="sv-SE" dirty="0"/>
              <a:t>Hjälpa till att ta fram gemensamma rutiner och checklistor. </a:t>
            </a:r>
          </a:p>
          <a:p>
            <a:pPr lvl="0"/>
            <a:r>
              <a:rPr lang="sv-SE" dirty="0"/>
              <a:t>Diskutera hur samarbete ska utformas lokalt. </a:t>
            </a:r>
          </a:p>
          <a:p>
            <a:endParaRPr lang="sv-SE" dirty="0"/>
          </a:p>
        </p:txBody>
      </p:sp>
    </p:spTree>
    <p:extLst>
      <p:ext uri="{BB962C8B-B14F-4D97-AF65-F5344CB8AC3E}">
        <p14:creationId xmlns:p14="http://schemas.microsoft.com/office/powerpoint/2010/main" val="317992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Samverkan Logopedimottagningen</a:t>
            </a:r>
          </a:p>
        </p:txBody>
      </p:sp>
      <p:sp>
        <p:nvSpPr>
          <p:cNvPr id="3" name="Platshållare för innehåll 2"/>
          <p:cNvSpPr>
            <a:spLocks noGrp="1"/>
          </p:cNvSpPr>
          <p:nvPr>
            <p:ph idx="1"/>
          </p:nvPr>
        </p:nvSpPr>
        <p:spPr>
          <a:xfrm>
            <a:off x="1226674" y="2461463"/>
            <a:ext cx="12243665" cy="4608077"/>
          </a:xfrm>
        </p:spPr>
        <p:txBody>
          <a:bodyPr/>
          <a:lstStyle/>
          <a:p>
            <a:r>
              <a:rPr lang="sv-SE" dirty="0" smtClean="0">
                <a:hlinkClick r:id="rId2"/>
              </a:rPr>
              <a:t>jennie.karlsson@regionsormland.se</a:t>
            </a:r>
            <a:r>
              <a:rPr lang="sv-SE" dirty="0" smtClean="0"/>
              <a:t/>
            </a:r>
            <a:br>
              <a:rPr lang="sv-SE" dirty="0" smtClean="0"/>
            </a:br>
            <a:endParaRPr lang="sv-SE" dirty="0" smtClean="0"/>
          </a:p>
          <a:p>
            <a:r>
              <a:rPr lang="sv-SE" dirty="0" smtClean="0"/>
              <a:t>Ny </a:t>
            </a:r>
            <a:r>
              <a:rPr lang="sv-SE" dirty="0"/>
              <a:t>rutin vid remiss</a:t>
            </a:r>
          </a:p>
          <a:p>
            <a:r>
              <a:rPr lang="sv-SE" dirty="0"/>
              <a:t>Frågor och önskemål?!</a:t>
            </a:r>
          </a:p>
        </p:txBody>
      </p:sp>
    </p:spTree>
    <p:extLst>
      <p:ext uri="{BB962C8B-B14F-4D97-AF65-F5344CB8AC3E}">
        <p14:creationId xmlns:p14="http://schemas.microsoft.com/office/powerpoint/2010/main" val="36001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D66A62-58B2-4389-98DA-E8D6018D398F}"/>
              </a:ext>
            </a:extLst>
          </p:cNvPr>
          <p:cNvSpPr>
            <a:spLocks noGrp="1"/>
          </p:cNvSpPr>
          <p:nvPr>
            <p:ph type="title"/>
          </p:nvPr>
        </p:nvSpPr>
        <p:spPr/>
        <p:txBody>
          <a:bodyPr/>
          <a:lstStyle/>
          <a:p>
            <a:r>
              <a:rPr lang="sv-SE" dirty="0"/>
              <a:t>Läsning och barndom</a:t>
            </a:r>
          </a:p>
        </p:txBody>
      </p:sp>
      <p:pic>
        <p:nvPicPr>
          <p:cNvPr id="5" name="Platshållare för innehåll 4"/>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rot="5400000">
            <a:off x="389201" y="2866012"/>
            <a:ext cx="3968910" cy="2976682"/>
          </a:xfrm>
        </p:spPr>
      </p:pic>
      <p:pic>
        <p:nvPicPr>
          <p:cNvPr id="6" name="Bildobjekt 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10828386" y="2945437"/>
            <a:ext cx="4604342" cy="3453257"/>
          </a:xfrm>
          <a:prstGeom prst="rect">
            <a:avLst/>
          </a:prstGeom>
        </p:spPr>
      </p:pic>
      <p:sp>
        <p:nvSpPr>
          <p:cNvPr id="7" name="Bildtext och tankebubbla 6"/>
          <p:cNvSpPr/>
          <p:nvPr/>
        </p:nvSpPr>
        <p:spPr>
          <a:xfrm>
            <a:off x="5985827" y="2369894"/>
            <a:ext cx="3334606" cy="2682554"/>
          </a:xfrm>
          <a:prstGeom prst="cloudCallout">
            <a:avLst>
              <a:gd name="adj1" fmla="val -32860"/>
              <a:gd name="adj2" fmla="val 77435"/>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p>
        </p:txBody>
      </p:sp>
      <p:sp>
        <p:nvSpPr>
          <p:cNvPr id="3" name="textruta 2">
            <a:extLst>
              <a:ext uri="{FF2B5EF4-FFF2-40B4-BE49-F238E27FC236}">
                <a16:creationId xmlns:a16="http://schemas.microsoft.com/office/drawing/2014/main" id="{9A81D712-8E38-45AA-A660-63506BC5E96A}"/>
              </a:ext>
            </a:extLst>
          </p:cNvPr>
          <p:cNvSpPr txBox="1"/>
          <p:nvPr/>
        </p:nvSpPr>
        <p:spPr>
          <a:xfrm>
            <a:off x="4494508" y="6199322"/>
            <a:ext cx="6772760" cy="1487837"/>
          </a:xfrm>
          <a:prstGeom prst="rect">
            <a:avLst/>
          </a:prstGeom>
          <a:noFill/>
        </p:spPr>
        <p:txBody>
          <a:bodyPr wrap="square" lIns="0" tIns="0" rIns="0" bIns="0" rtlCol="0">
            <a:noAutofit/>
          </a:bodyPr>
          <a:lstStyle/>
          <a:p>
            <a:pPr algn="l"/>
            <a:r>
              <a:rPr lang="sv-SE" b="1" dirty="0"/>
              <a:t>Plocka fram ett positivt minne av läsning och barndom!</a:t>
            </a:r>
          </a:p>
          <a:p>
            <a:pPr algn="l"/>
            <a:endParaRPr lang="sv-SE" b="1" dirty="0"/>
          </a:p>
          <a:p>
            <a:pPr algn="l"/>
            <a:r>
              <a:rPr lang="sv-SE" b="1" dirty="0"/>
              <a:t>Vad gjorde att stunden kändes positiv?</a:t>
            </a:r>
          </a:p>
        </p:txBody>
      </p:sp>
    </p:spTree>
    <p:extLst>
      <p:ext uri="{BB962C8B-B14F-4D97-AF65-F5344CB8AC3E}">
        <p14:creationId xmlns:p14="http://schemas.microsoft.com/office/powerpoint/2010/main" val="217162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CA29AF-4395-47FA-BAF2-46EFE54375C3}"/>
              </a:ext>
            </a:extLst>
          </p:cNvPr>
          <p:cNvSpPr>
            <a:spLocks noGrp="1"/>
          </p:cNvSpPr>
          <p:nvPr>
            <p:ph type="title"/>
          </p:nvPr>
        </p:nvSpPr>
        <p:spPr>
          <a:xfrm>
            <a:off x="694409" y="350354"/>
            <a:ext cx="12775931" cy="1767417"/>
          </a:xfrm>
        </p:spPr>
        <p:txBody>
          <a:bodyPr anchor="b">
            <a:normAutofit/>
          </a:bodyPr>
          <a:lstStyle/>
          <a:p>
            <a:r>
              <a:rPr lang="sv-SE" dirty="0">
                <a:solidFill>
                  <a:srgbClr val="002060"/>
                </a:solidFill>
              </a:rPr>
              <a:t>Varför läsa med små barn?</a:t>
            </a:r>
          </a:p>
        </p:txBody>
      </p:sp>
      <p:sp>
        <p:nvSpPr>
          <p:cNvPr id="9" name="Platshållare för innehåll 4">
            <a:extLst>
              <a:ext uri="{FF2B5EF4-FFF2-40B4-BE49-F238E27FC236}">
                <a16:creationId xmlns:a16="http://schemas.microsoft.com/office/drawing/2014/main" id="{209C6BDA-586E-4B2B-9DDD-B1911F8063C0}"/>
              </a:ext>
            </a:extLst>
          </p:cNvPr>
          <p:cNvSpPr>
            <a:spLocks noGrp="1"/>
          </p:cNvSpPr>
          <p:nvPr>
            <p:ph idx="1"/>
          </p:nvPr>
        </p:nvSpPr>
        <p:spPr>
          <a:xfrm>
            <a:off x="1226675" y="2461463"/>
            <a:ext cx="12257314" cy="4608077"/>
          </a:xfrm>
        </p:spPr>
        <p:txBody>
          <a:bodyPr>
            <a:normAutofit fontScale="25000" lnSpcReduction="20000"/>
          </a:bodyPr>
          <a:lstStyle/>
          <a:p>
            <a:r>
              <a:rPr lang="sv-SE" sz="9600" dirty="0"/>
              <a:t>Stärker relationen – Närhet, trygghet. </a:t>
            </a:r>
            <a:br>
              <a:rPr lang="sv-SE" sz="9600" dirty="0"/>
            </a:br>
            <a:endParaRPr lang="sv-SE" sz="9600" dirty="0"/>
          </a:p>
          <a:p>
            <a:r>
              <a:rPr lang="sv-SE" sz="9600" dirty="0"/>
              <a:t>Stärker barnets fantasi och kreativitet </a:t>
            </a:r>
            <a:r>
              <a:rPr lang="sv-SE" sz="9600" dirty="0"/>
              <a:t/>
            </a:r>
            <a:br>
              <a:rPr lang="sv-SE" sz="9600" dirty="0"/>
            </a:br>
            <a:endParaRPr lang="sv-SE" sz="9600" dirty="0" smtClean="0"/>
          </a:p>
          <a:p>
            <a:r>
              <a:rPr lang="sv-SE" sz="9600" dirty="0" smtClean="0"/>
              <a:t>Ger ökad uthållighet och uppmärksamhet</a:t>
            </a:r>
            <a:endParaRPr lang="sv-SE" sz="9600" dirty="0"/>
          </a:p>
          <a:p>
            <a:endParaRPr lang="sv-SE" sz="9600" dirty="0"/>
          </a:p>
          <a:p>
            <a:r>
              <a:rPr lang="sv-SE" sz="9600" dirty="0"/>
              <a:t>Stärker ordförråd och grammatik</a:t>
            </a:r>
          </a:p>
          <a:p>
            <a:endParaRPr lang="sv-SE" sz="9600" dirty="0"/>
          </a:p>
          <a:p>
            <a:r>
              <a:rPr lang="sv-SE" sz="9600" dirty="0"/>
              <a:t>Ger barnet försprång inför senare </a:t>
            </a:r>
            <a:r>
              <a:rPr lang="sv-SE" sz="9600" dirty="0" smtClean="0"/>
              <a:t>läs- och skrivutveckling</a:t>
            </a:r>
            <a:endParaRPr lang="sv-SE" sz="9600" dirty="0"/>
          </a:p>
          <a:p>
            <a:endParaRPr lang="sv-SE" dirty="0"/>
          </a:p>
        </p:txBody>
      </p:sp>
      <p:sp>
        <p:nvSpPr>
          <p:cNvPr id="3" name="textruta 2"/>
          <p:cNvSpPr txBox="1"/>
          <p:nvPr/>
        </p:nvSpPr>
        <p:spPr>
          <a:xfrm rot="864889">
            <a:off x="9223718" y="4309552"/>
            <a:ext cx="5660447" cy="911899"/>
          </a:xfrm>
          <a:prstGeom prst="rect">
            <a:avLst/>
          </a:prstGeom>
          <a:noFill/>
        </p:spPr>
        <p:txBody>
          <a:bodyPr wrap="square" lIns="0" tIns="0" rIns="0" bIns="0" rtlCol="0">
            <a:noAutofit/>
          </a:bodyPr>
          <a:lstStyle/>
          <a:p>
            <a:pPr algn="l"/>
            <a:r>
              <a:rPr lang="sv-SE" b="1" dirty="0" smtClean="0"/>
              <a:t>Även positiva effekter på föräldern!</a:t>
            </a:r>
            <a:endParaRPr lang="sv-SE" b="1" dirty="0" smtClean="0"/>
          </a:p>
        </p:txBody>
      </p:sp>
    </p:spTree>
    <p:extLst>
      <p:ext uri="{BB962C8B-B14F-4D97-AF65-F5344CB8AC3E}">
        <p14:creationId xmlns:p14="http://schemas.microsoft.com/office/powerpoint/2010/main" val="27602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D83046-7F70-4D24-BB83-F3E60C7A72D9}"/>
              </a:ext>
            </a:extLst>
          </p:cNvPr>
          <p:cNvSpPr>
            <a:spLocks noGrp="1"/>
          </p:cNvSpPr>
          <p:nvPr>
            <p:ph type="title"/>
          </p:nvPr>
        </p:nvSpPr>
        <p:spPr>
          <a:xfrm>
            <a:off x="1226675" y="350354"/>
            <a:ext cx="12243665" cy="1767417"/>
          </a:xfrm>
        </p:spPr>
        <p:txBody>
          <a:bodyPr/>
          <a:lstStyle/>
          <a:p>
            <a:r>
              <a:rPr lang="sv-SE" dirty="0" smtClean="0"/>
              <a:t>Utökat</a:t>
            </a:r>
            <a:r>
              <a:rPr lang="sv-SE" dirty="0" smtClean="0"/>
              <a:t> </a:t>
            </a:r>
            <a:r>
              <a:rPr lang="sv-SE" dirty="0"/>
              <a:t>samarbete</a:t>
            </a:r>
          </a:p>
        </p:txBody>
      </p:sp>
      <p:sp>
        <p:nvSpPr>
          <p:cNvPr id="3" name="Platshållare för innehåll 2">
            <a:extLst>
              <a:ext uri="{FF2B5EF4-FFF2-40B4-BE49-F238E27FC236}">
                <a16:creationId xmlns:a16="http://schemas.microsoft.com/office/drawing/2014/main" id="{57170B69-47B3-491D-B6E3-99250A4700BE}"/>
              </a:ext>
            </a:extLst>
          </p:cNvPr>
          <p:cNvSpPr>
            <a:spLocks noGrp="1"/>
          </p:cNvSpPr>
          <p:nvPr>
            <p:ph idx="1"/>
          </p:nvPr>
        </p:nvSpPr>
        <p:spPr>
          <a:xfrm>
            <a:off x="1226674" y="2461463"/>
            <a:ext cx="8064809" cy="4608077"/>
          </a:xfrm>
        </p:spPr>
        <p:txBody>
          <a:bodyPr/>
          <a:lstStyle/>
          <a:p>
            <a:pPr>
              <a:lnSpc>
                <a:spcPct val="150000"/>
              </a:lnSpc>
            </a:pPr>
            <a:r>
              <a:rPr lang="sv-SE" dirty="0">
                <a:solidFill>
                  <a:schemeClr val="accent1"/>
                </a:solidFill>
              </a:rPr>
              <a:t>Långvarigt samarbete med biblioteksutvecklingen som resulterat i gåvokort och </a:t>
            </a:r>
            <a:r>
              <a:rPr lang="sv-SE" dirty="0" err="1">
                <a:solidFill>
                  <a:schemeClr val="accent1"/>
                </a:solidFill>
              </a:rPr>
              <a:t>gåvobok</a:t>
            </a:r>
            <a:endParaRPr lang="sv-SE" dirty="0">
              <a:solidFill>
                <a:schemeClr val="accent1"/>
              </a:solidFill>
            </a:endParaRPr>
          </a:p>
          <a:p>
            <a:pPr>
              <a:lnSpc>
                <a:spcPct val="150000"/>
              </a:lnSpc>
            </a:pPr>
            <a:r>
              <a:rPr lang="sv-SE" dirty="0">
                <a:solidFill>
                  <a:schemeClr val="accent1"/>
                </a:solidFill>
              </a:rPr>
              <a:t>Nu ytterligare samarbetet med Biblioteksutvecklingen som möjliggörs genom bidrag från Kulturrådet.</a:t>
            </a:r>
          </a:p>
        </p:txBody>
      </p:sp>
      <p:pic>
        <p:nvPicPr>
          <p:cNvPr id="5" name="Platshållare för innehåll 4">
            <a:extLst>
              <a:ext uri="{FF2B5EF4-FFF2-40B4-BE49-F238E27FC236}">
                <a16:creationId xmlns:a16="http://schemas.microsoft.com/office/drawing/2014/main" id="{D55186F0-1CD9-4FF3-9561-D940E8FD4E19}"/>
              </a:ext>
            </a:extLst>
          </p:cNvPr>
          <p:cNvPicPr>
            <a:picLocks noGrp="1" noChangeAspect="1"/>
          </p:cNvPicPr>
          <p:nvPr>
            <p:ph idx="10"/>
          </p:nvPr>
        </p:nvPicPr>
        <p:blipFill>
          <a:blip r:embed="rId3"/>
          <a:stretch>
            <a:fillRect/>
          </a:stretch>
        </p:blipFill>
        <p:spPr>
          <a:xfrm rot="20647851">
            <a:off x="10933920" y="3917027"/>
            <a:ext cx="2835877" cy="3501790"/>
          </a:xfrm>
          <a:prstGeom prst="rect">
            <a:avLst/>
          </a:prstGeom>
        </p:spPr>
      </p:pic>
      <p:pic>
        <p:nvPicPr>
          <p:cNvPr id="7" name="Bildobjekt 6">
            <a:extLst>
              <a:ext uri="{FF2B5EF4-FFF2-40B4-BE49-F238E27FC236}">
                <a16:creationId xmlns:a16="http://schemas.microsoft.com/office/drawing/2014/main" id="{EDE8BCD7-DB7E-45E3-A98B-733E0DF557D2}"/>
              </a:ext>
            </a:extLst>
          </p:cNvPr>
          <p:cNvPicPr>
            <a:picLocks noChangeAspect="1"/>
          </p:cNvPicPr>
          <p:nvPr/>
        </p:nvPicPr>
        <p:blipFill>
          <a:blip r:embed="rId4"/>
          <a:stretch>
            <a:fillRect/>
          </a:stretch>
        </p:blipFill>
        <p:spPr>
          <a:xfrm>
            <a:off x="10946926" y="1952258"/>
            <a:ext cx="2809866" cy="1940145"/>
          </a:xfrm>
          <a:prstGeom prst="rect">
            <a:avLst/>
          </a:prstGeom>
        </p:spPr>
      </p:pic>
    </p:spTree>
    <p:extLst>
      <p:ext uri="{BB962C8B-B14F-4D97-AF65-F5344CB8AC3E}">
        <p14:creationId xmlns:p14="http://schemas.microsoft.com/office/powerpoint/2010/main" val="171517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301F93-E30C-41DA-A50B-A69374D0BFD9}"/>
              </a:ext>
            </a:extLst>
          </p:cNvPr>
          <p:cNvSpPr>
            <a:spLocks noGrp="1"/>
          </p:cNvSpPr>
          <p:nvPr>
            <p:ph type="title"/>
          </p:nvPr>
        </p:nvSpPr>
        <p:spPr/>
        <p:txBody>
          <a:bodyPr/>
          <a:lstStyle/>
          <a:p>
            <a:r>
              <a:rPr lang="sv-SE" sz="4800" dirty="0"/>
              <a:t>Språkslottet </a:t>
            </a:r>
            <a:r>
              <a:rPr lang="sv-SE" sz="4800" dirty="0" smtClean="0"/>
              <a:t/>
            </a:r>
            <a:br>
              <a:rPr lang="sv-SE" sz="4800" dirty="0" smtClean="0"/>
            </a:br>
            <a:r>
              <a:rPr lang="sv-SE" sz="4800" dirty="0" smtClean="0"/>
              <a:t>– </a:t>
            </a:r>
            <a:r>
              <a:rPr lang="sv-SE" sz="4800" dirty="0"/>
              <a:t>fördjupad samverkan mellan bibliotek, barnhälsovård och förskola i Sörmland </a:t>
            </a:r>
          </a:p>
        </p:txBody>
      </p:sp>
      <p:sp>
        <p:nvSpPr>
          <p:cNvPr id="3" name="Platshållare för innehåll 2">
            <a:extLst>
              <a:ext uri="{FF2B5EF4-FFF2-40B4-BE49-F238E27FC236}">
                <a16:creationId xmlns:a16="http://schemas.microsoft.com/office/drawing/2014/main" id="{6F74C5C7-3ED3-4E01-A7C2-FD65E0C00982}"/>
              </a:ext>
            </a:extLst>
          </p:cNvPr>
          <p:cNvSpPr>
            <a:spLocks noGrp="1"/>
          </p:cNvSpPr>
          <p:nvPr>
            <p:ph idx="1"/>
          </p:nvPr>
        </p:nvSpPr>
        <p:spPr>
          <a:xfrm>
            <a:off x="1226675" y="2461463"/>
            <a:ext cx="6646464" cy="4608077"/>
          </a:xfrm>
        </p:spPr>
        <p:txBody>
          <a:bodyPr/>
          <a:lstStyle/>
          <a:p>
            <a:pPr marL="0" indent="0">
              <a:buNone/>
            </a:pPr>
            <a:r>
              <a:rPr lang="sv-SE" b="1" dirty="0"/>
              <a:t>Bokstartsprojek</a:t>
            </a:r>
            <a:r>
              <a:rPr lang="sv-SE" dirty="0"/>
              <a:t>t</a:t>
            </a:r>
            <a:br>
              <a:rPr lang="sv-SE" dirty="0"/>
            </a:br>
            <a:endParaRPr lang="sv-SE" dirty="0"/>
          </a:p>
          <a:p>
            <a:pPr>
              <a:buFontTx/>
              <a:buChar char="-"/>
            </a:pPr>
            <a:r>
              <a:rPr lang="sv-SE" dirty="0"/>
              <a:t>Skapa en kedja av språkfrämjande   	insatser för barn 0-3år.</a:t>
            </a:r>
          </a:p>
          <a:p>
            <a:pPr marL="0" indent="0">
              <a:buNone/>
            </a:pPr>
            <a:r>
              <a:rPr lang="sv-SE" dirty="0"/>
              <a:t>- Hitta hållbara strukturer för 	samverkan.</a:t>
            </a:r>
          </a:p>
          <a:p>
            <a:pPr>
              <a:buFontTx/>
              <a:buChar char="-"/>
            </a:pPr>
            <a:r>
              <a:rPr lang="sv-SE" dirty="0"/>
              <a:t>Stärka alla yrkeskategorier i att 	arbeta språkstärkande och 	familjecentrerat.</a:t>
            </a:r>
          </a:p>
          <a:p>
            <a:pPr>
              <a:buFontTx/>
              <a:buChar char="-"/>
            </a:pPr>
            <a:r>
              <a:rPr lang="sv-SE" dirty="0"/>
              <a:t>Stärka föräldrarna i deras viktiga 	roll.</a:t>
            </a:r>
          </a:p>
        </p:txBody>
      </p:sp>
      <p:sp>
        <p:nvSpPr>
          <p:cNvPr id="4" name="Platshållare för innehåll 3">
            <a:extLst>
              <a:ext uri="{FF2B5EF4-FFF2-40B4-BE49-F238E27FC236}">
                <a16:creationId xmlns:a16="http://schemas.microsoft.com/office/drawing/2014/main" id="{95F81A1B-793A-4E29-B665-8B63A360A573}"/>
              </a:ext>
            </a:extLst>
          </p:cNvPr>
          <p:cNvSpPr>
            <a:spLocks noGrp="1"/>
          </p:cNvSpPr>
          <p:nvPr>
            <p:ph idx="10"/>
          </p:nvPr>
        </p:nvSpPr>
        <p:spPr/>
        <p:txBody>
          <a:bodyPr/>
          <a:lstStyle/>
          <a:p>
            <a:pPr marL="0" indent="0">
              <a:buNone/>
            </a:pPr>
            <a:endParaRPr lang="sv-SE" dirty="0"/>
          </a:p>
        </p:txBody>
      </p:sp>
      <p:pic>
        <p:nvPicPr>
          <p:cNvPr id="8" name="Bildobjekt 7">
            <a:extLst>
              <a:ext uri="{FF2B5EF4-FFF2-40B4-BE49-F238E27FC236}">
                <a16:creationId xmlns:a16="http://schemas.microsoft.com/office/drawing/2014/main" id="{A3DDC134-2693-490A-A7FE-CFDE85ECE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3927" y="3094021"/>
            <a:ext cx="3309437" cy="4608077"/>
          </a:xfrm>
          <a:prstGeom prst="rect">
            <a:avLst/>
          </a:prstGeom>
        </p:spPr>
      </p:pic>
      <p:pic>
        <p:nvPicPr>
          <p:cNvPr id="1026" name="Picture 2" descr="https://www.bokstart.se/globalassets/bestallninginfomaterial.jpg"/>
          <p:cNvPicPr>
            <a:picLocks noChangeAspect="1" noChangeArrowheads="1"/>
          </p:cNvPicPr>
          <p:nvPr/>
        </p:nvPicPr>
        <p:blipFill rotWithShape="1">
          <a:blip r:embed="rId4">
            <a:extLst>
              <a:ext uri="{28A0092B-C50C-407E-A947-70E740481C1C}">
                <a14:useLocalDpi xmlns:a14="http://schemas.microsoft.com/office/drawing/2010/main" val="0"/>
              </a:ext>
            </a:extLst>
          </a:blip>
          <a:srcRect l="67803" b="-3492"/>
          <a:stretch/>
        </p:blipFill>
        <p:spPr bwMode="auto">
          <a:xfrm>
            <a:off x="13089731" y="1663211"/>
            <a:ext cx="2068842" cy="3734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0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6227BD-FB05-40F5-86D8-F7C4C139F1FF}"/>
              </a:ext>
            </a:extLst>
          </p:cNvPr>
          <p:cNvSpPr>
            <a:spLocks noGrp="1"/>
          </p:cNvSpPr>
          <p:nvPr>
            <p:ph type="title"/>
          </p:nvPr>
        </p:nvSpPr>
        <p:spPr>
          <a:xfrm>
            <a:off x="694409" y="350354"/>
            <a:ext cx="14142468" cy="1767417"/>
          </a:xfrm>
        </p:spPr>
        <p:txBody>
          <a:bodyPr/>
          <a:lstStyle/>
          <a:p>
            <a:r>
              <a:rPr lang="sv-SE" dirty="0"/>
              <a:t>Syftet med hembesök 8 månader</a:t>
            </a:r>
          </a:p>
        </p:txBody>
      </p:sp>
      <p:sp>
        <p:nvSpPr>
          <p:cNvPr id="3" name="Platshållare för innehåll 2">
            <a:extLst>
              <a:ext uri="{FF2B5EF4-FFF2-40B4-BE49-F238E27FC236}">
                <a16:creationId xmlns:a16="http://schemas.microsoft.com/office/drawing/2014/main" id="{446AD3D5-AABE-4D39-8BD8-6D31E6F75B0D}"/>
              </a:ext>
            </a:extLst>
          </p:cNvPr>
          <p:cNvSpPr>
            <a:spLocks noGrp="1"/>
          </p:cNvSpPr>
          <p:nvPr>
            <p:ph idx="1"/>
          </p:nvPr>
        </p:nvSpPr>
        <p:spPr>
          <a:xfrm>
            <a:off x="694408" y="2461463"/>
            <a:ext cx="14723391" cy="4608077"/>
          </a:xfrm>
        </p:spPr>
        <p:txBody>
          <a:bodyPr/>
          <a:lstStyle/>
          <a:p>
            <a:pPr marL="0" indent="0">
              <a:buNone/>
            </a:pPr>
            <a:endParaRPr lang="sv-SE" dirty="0"/>
          </a:p>
          <a:p>
            <a:pPr marL="0" indent="0">
              <a:lnSpc>
                <a:spcPct val="150000"/>
              </a:lnSpc>
              <a:buNone/>
            </a:pPr>
            <a:r>
              <a:rPr lang="sv-SE" dirty="0"/>
              <a:t>Främja och bibehålla förtroendefulla relationer mellan barnhälsovården och familjen </a:t>
            </a:r>
          </a:p>
          <a:p>
            <a:pPr marL="0" indent="0">
              <a:lnSpc>
                <a:spcPct val="150000"/>
              </a:lnSpc>
              <a:buNone/>
            </a:pPr>
            <a:r>
              <a:rPr lang="sv-SE" dirty="0"/>
              <a:t>Identifiera skydds- och riskfaktorer i barnets utveckling och uppväxtmiljö samt erbjuda hälsovägledning, föräldraskapsstöd och initiera insatser efter behov.</a:t>
            </a:r>
          </a:p>
          <a:p>
            <a:endParaRPr lang="sv-SE" dirty="0"/>
          </a:p>
        </p:txBody>
      </p:sp>
      <p:pic>
        <p:nvPicPr>
          <p:cNvPr id="5" name="Bildobjekt 4">
            <a:extLst>
              <a:ext uri="{FF2B5EF4-FFF2-40B4-BE49-F238E27FC236}">
                <a16:creationId xmlns:a16="http://schemas.microsoft.com/office/drawing/2014/main" id="{821E6561-3FAF-4D70-8420-61D9E94803DF}"/>
              </a:ext>
            </a:extLst>
          </p:cNvPr>
          <p:cNvPicPr>
            <a:picLocks noChangeAspect="1"/>
          </p:cNvPicPr>
          <p:nvPr/>
        </p:nvPicPr>
        <p:blipFill>
          <a:blip r:embed="rId3"/>
          <a:stretch>
            <a:fillRect/>
          </a:stretch>
        </p:blipFill>
        <p:spPr>
          <a:xfrm>
            <a:off x="11223624" y="6670282"/>
            <a:ext cx="2238375" cy="742950"/>
          </a:xfrm>
          <a:prstGeom prst="rect">
            <a:avLst/>
          </a:prstGeom>
        </p:spPr>
      </p:pic>
    </p:spTree>
    <p:extLst>
      <p:ext uri="{BB962C8B-B14F-4D97-AF65-F5344CB8AC3E}">
        <p14:creationId xmlns:p14="http://schemas.microsoft.com/office/powerpoint/2010/main" val="414540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E8D9EE-FFED-45C2-A430-74E0A5827C6C}"/>
              </a:ext>
            </a:extLst>
          </p:cNvPr>
          <p:cNvSpPr>
            <a:spLocks noGrp="1"/>
          </p:cNvSpPr>
          <p:nvPr>
            <p:ph type="title"/>
          </p:nvPr>
        </p:nvSpPr>
        <p:spPr>
          <a:xfrm>
            <a:off x="694409" y="350354"/>
            <a:ext cx="14643914" cy="1297779"/>
          </a:xfrm>
        </p:spPr>
        <p:txBody>
          <a:bodyPr/>
          <a:lstStyle/>
          <a:p>
            <a:r>
              <a:rPr lang="sv-SE" dirty="0"/>
              <a:t>Hälsobesök 8 månader</a:t>
            </a:r>
          </a:p>
        </p:txBody>
      </p:sp>
      <p:pic>
        <p:nvPicPr>
          <p:cNvPr id="6" name="Platshållare för innehåll 5">
            <a:extLst>
              <a:ext uri="{FF2B5EF4-FFF2-40B4-BE49-F238E27FC236}">
                <a16:creationId xmlns:a16="http://schemas.microsoft.com/office/drawing/2014/main" id="{2BEFA824-A76D-4615-A37C-1434FFBCAA88}"/>
              </a:ext>
            </a:extLst>
          </p:cNvPr>
          <p:cNvPicPr>
            <a:picLocks noGrp="1" noChangeAspect="1"/>
          </p:cNvPicPr>
          <p:nvPr>
            <p:ph idx="1"/>
          </p:nvPr>
        </p:nvPicPr>
        <p:blipFill>
          <a:blip r:embed="rId3"/>
          <a:stretch>
            <a:fillRect/>
          </a:stretch>
        </p:blipFill>
        <p:spPr>
          <a:xfrm>
            <a:off x="9650591" y="999243"/>
            <a:ext cx="4530914" cy="6519303"/>
          </a:xfrm>
        </p:spPr>
      </p:pic>
      <p:pic>
        <p:nvPicPr>
          <p:cNvPr id="4" name="Bildobjekt 3">
            <a:extLst>
              <a:ext uri="{FF2B5EF4-FFF2-40B4-BE49-F238E27FC236}">
                <a16:creationId xmlns:a16="http://schemas.microsoft.com/office/drawing/2014/main" id="{9EC8DC21-452F-4089-B3CA-EC261DE70FBE}"/>
              </a:ext>
            </a:extLst>
          </p:cNvPr>
          <p:cNvPicPr>
            <a:picLocks noChangeAspect="1"/>
          </p:cNvPicPr>
          <p:nvPr/>
        </p:nvPicPr>
        <p:blipFill>
          <a:blip r:embed="rId4"/>
          <a:stretch>
            <a:fillRect/>
          </a:stretch>
        </p:blipFill>
        <p:spPr>
          <a:xfrm>
            <a:off x="1226420" y="2476423"/>
            <a:ext cx="7267353" cy="1550774"/>
          </a:xfrm>
          <a:prstGeom prst="rect">
            <a:avLst/>
          </a:prstGeom>
        </p:spPr>
      </p:pic>
      <p:pic>
        <p:nvPicPr>
          <p:cNvPr id="7" name="Bildobjekt 6">
            <a:extLst>
              <a:ext uri="{FF2B5EF4-FFF2-40B4-BE49-F238E27FC236}">
                <a16:creationId xmlns:a16="http://schemas.microsoft.com/office/drawing/2014/main" id="{FA7F129F-9271-4936-ADAC-9F6E37EA887D}"/>
              </a:ext>
            </a:extLst>
          </p:cNvPr>
          <p:cNvPicPr>
            <a:picLocks noChangeAspect="1"/>
          </p:cNvPicPr>
          <p:nvPr/>
        </p:nvPicPr>
        <p:blipFill>
          <a:blip r:embed="rId5"/>
          <a:stretch>
            <a:fillRect/>
          </a:stretch>
        </p:blipFill>
        <p:spPr>
          <a:xfrm>
            <a:off x="2179993" y="5116804"/>
            <a:ext cx="5403223" cy="1103158"/>
          </a:xfrm>
          <a:prstGeom prst="rect">
            <a:avLst/>
          </a:prstGeom>
        </p:spPr>
      </p:pic>
    </p:spTree>
    <p:extLst>
      <p:ext uri="{BB962C8B-B14F-4D97-AF65-F5344CB8AC3E}">
        <p14:creationId xmlns:p14="http://schemas.microsoft.com/office/powerpoint/2010/main" val="383892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654598" y="251521"/>
            <a:ext cx="10972800" cy="624087"/>
          </a:xfrm>
        </p:spPr>
        <p:txBody>
          <a:bodyPr/>
          <a:lstStyle/>
          <a:p>
            <a:r>
              <a:rPr lang="sv-SE" sz="4267"/>
              <a:t>Hembesök - </a:t>
            </a:r>
            <a:r>
              <a:rPr lang="sv-SE" sz="4267" dirty="0"/>
              <a:t>8 månader</a:t>
            </a: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2578670255"/>
              </p:ext>
            </p:extLst>
          </p:nvPr>
        </p:nvGraphicFramePr>
        <p:xfrm>
          <a:off x="2654598" y="1052946"/>
          <a:ext cx="10984632" cy="7448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llips 2"/>
          <p:cNvSpPr/>
          <p:nvPr/>
        </p:nvSpPr>
        <p:spPr>
          <a:xfrm>
            <a:off x="9701082" y="3325092"/>
            <a:ext cx="1884219" cy="1684713"/>
          </a:xfrm>
          <a:prstGeom prst="ellipse">
            <a:avLst/>
          </a:prstGeom>
          <a:solidFill>
            <a:schemeClr val="accent5">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Relationer</a:t>
            </a:r>
          </a:p>
        </p:txBody>
      </p:sp>
      <p:sp>
        <p:nvSpPr>
          <p:cNvPr id="4" name="Ellips 3"/>
          <p:cNvSpPr/>
          <p:nvPr/>
        </p:nvSpPr>
        <p:spPr>
          <a:xfrm>
            <a:off x="11214001" y="3434228"/>
            <a:ext cx="2211184" cy="2006452"/>
          </a:xfrm>
          <a:prstGeom prst="ellipse">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67" b="1" dirty="0">
                <a:solidFill>
                  <a:schemeClr val="tx1"/>
                </a:solidFill>
              </a:rPr>
              <a:t>Språk</a:t>
            </a:r>
          </a:p>
          <a:p>
            <a:pPr algn="ctr"/>
            <a:r>
              <a:rPr lang="sv-SE" sz="1867" b="1" dirty="0">
                <a:solidFill>
                  <a:schemeClr val="tx1"/>
                </a:solidFill>
              </a:rPr>
              <a:t>Bok</a:t>
            </a:r>
          </a:p>
        </p:txBody>
      </p:sp>
      <p:sp>
        <p:nvSpPr>
          <p:cNvPr id="5" name="Ellips 4"/>
          <p:cNvSpPr/>
          <p:nvPr/>
        </p:nvSpPr>
        <p:spPr>
          <a:xfrm>
            <a:off x="2400300" y="4206240"/>
            <a:ext cx="2640114" cy="2446019"/>
          </a:xfrm>
          <a:prstGeom prst="ellipse">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Utveckling</a:t>
            </a:r>
          </a:p>
        </p:txBody>
      </p:sp>
      <p:sp>
        <p:nvSpPr>
          <p:cNvPr id="7" name="Ellips 6"/>
          <p:cNvSpPr/>
          <p:nvPr/>
        </p:nvSpPr>
        <p:spPr>
          <a:xfrm>
            <a:off x="3611881" y="6249471"/>
            <a:ext cx="1972887" cy="1752915"/>
          </a:xfrm>
          <a:prstGeom prst="ellipse">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Tänder</a:t>
            </a:r>
            <a:endParaRPr lang="sv-SE" sz="3200" b="1" dirty="0">
              <a:solidFill>
                <a:schemeClr val="tx1"/>
              </a:solidFill>
            </a:endParaRPr>
          </a:p>
        </p:txBody>
      </p:sp>
      <p:sp>
        <p:nvSpPr>
          <p:cNvPr id="8" name="Ellips 7"/>
          <p:cNvSpPr/>
          <p:nvPr/>
        </p:nvSpPr>
        <p:spPr>
          <a:xfrm>
            <a:off x="4890785" y="5124481"/>
            <a:ext cx="1972887" cy="1752915"/>
          </a:xfrm>
          <a:prstGeom prst="ellipse">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800" b="1" dirty="0">
                <a:solidFill>
                  <a:schemeClr val="tx1"/>
                </a:solidFill>
              </a:rPr>
              <a:t>Rörelse</a:t>
            </a:r>
          </a:p>
        </p:txBody>
      </p:sp>
    </p:spTree>
    <p:extLst>
      <p:ext uri="{BB962C8B-B14F-4D97-AF65-F5344CB8AC3E}">
        <p14:creationId xmlns:p14="http://schemas.microsoft.com/office/powerpoint/2010/main" val="237283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latshållare för innehåll 2"/>
          <p:cNvSpPr txBox="1">
            <a:spLocks/>
          </p:cNvSpPr>
          <p:nvPr/>
        </p:nvSpPr>
        <p:spPr>
          <a:xfrm>
            <a:off x="11854476" y="2375367"/>
            <a:ext cx="6120989" cy="6432715"/>
          </a:xfrm>
          <a:prstGeom prst="rect">
            <a:avLst/>
          </a:prstGeom>
        </p:spPr>
        <p:txBody>
          <a:bodyPr vert="horz" lIns="121920" tIns="60960" rIns="121920" bIns="609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sv-SE" sz="3733" dirty="0">
              <a:latin typeface="Times New Roman" panose="02020603050405020304" pitchFamily="18" charset="0"/>
              <a:cs typeface="Times New Roman" panose="02020603050405020304" pitchFamily="18" charset="0"/>
            </a:endParaRPr>
          </a:p>
        </p:txBody>
      </p:sp>
      <p:sp>
        <p:nvSpPr>
          <p:cNvPr id="7" name="textruta 6"/>
          <p:cNvSpPr txBox="1"/>
          <p:nvPr/>
        </p:nvSpPr>
        <p:spPr>
          <a:xfrm>
            <a:off x="2376823" y="220618"/>
            <a:ext cx="11488195" cy="1730103"/>
          </a:xfrm>
          <a:prstGeom prst="rect">
            <a:avLst/>
          </a:prstGeom>
          <a:noFill/>
          <a:ln w="28575">
            <a:solidFill>
              <a:schemeClr val="accent1"/>
            </a:solidFill>
          </a:ln>
        </p:spPr>
        <p:txBody>
          <a:bodyPr wrap="square" lIns="0" tIns="0" rIns="0" bIns="0" rtlCol="0">
            <a:noAutofit/>
          </a:bodyPr>
          <a:lstStyle/>
          <a:p>
            <a:r>
              <a:rPr lang="sv-SE" sz="3200" b="1" dirty="0">
                <a:solidFill>
                  <a:schemeClr val="accent1"/>
                </a:solidFill>
              </a:rPr>
              <a:t> </a:t>
            </a:r>
            <a:r>
              <a:rPr lang="sv-SE" sz="2667" b="1" dirty="0">
                <a:solidFill>
                  <a:schemeClr val="accent1"/>
                </a:solidFill>
              </a:rPr>
              <a:t>Checklista för hälsosamtal/hembesök - 8 månader</a:t>
            </a:r>
          </a:p>
          <a:p>
            <a:pPr algn="ctr" defTabSz="768077">
              <a:spcBef>
                <a:spcPts val="672"/>
              </a:spcBef>
              <a:buClr>
                <a:schemeClr val="accent1"/>
              </a:buClr>
              <a:buFont typeface="Arial" panose="020B0604020202020204" pitchFamily="34" charset="0"/>
            </a:pPr>
            <a:r>
              <a:rPr lang="sv-SE" sz="1400" dirty="0">
                <a:latin typeface="Times New Roman" panose="02020603050405020304" pitchFamily="18" charset="0"/>
                <a:cs typeface="Times New Roman" panose="02020603050405020304" pitchFamily="18" charset="0"/>
              </a:rPr>
              <a:t>Syftet med det hälsofrämjande samtalet är att ge föräldrarna utrymme att fundera över hur de kan bidra till sitt barns hälsa och utveckling. Menyn kan användas som utgångspunkt för samtalet. Anpassa samtalet efter föräldrarnas behov av information.  Öppna frågor och reflektioner. </a:t>
            </a:r>
            <a:br>
              <a:rPr lang="sv-SE" sz="1400" dirty="0">
                <a:latin typeface="Times New Roman" panose="02020603050405020304" pitchFamily="18" charset="0"/>
                <a:cs typeface="Times New Roman" panose="02020603050405020304" pitchFamily="18" charset="0"/>
              </a:rPr>
            </a:br>
            <a:r>
              <a:rPr lang="sv-SE" sz="1400" dirty="0">
                <a:latin typeface="Times New Roman" panose="02020603050405020304" pitchFamily="18" charset="0"/>
                <a:cs typeface="Times New Roman" panose="02020603050405020304" pitchFamily="18" charset="0"/>
              </a:rPr>
              <a:t/>
            </a:r>
            <a:br>
              <a:rPr lang="sv-SE" sz="1400" dirty="0">
                <a:latin typeface="Times New Roman" panose="02020603050405020304" pitchFamily="18" charset="0"/>
                <a:cs typeface="Times New Roman" panose="02020603050405020304" pitchFamily="18" charset="0"/>
              </a:rPr>
            </a:br>
            <a:r>
              <a:rPr lang="sv-SE" sz="1400" dirty="0">
                <a:latin typeface="Times New Roman" panose="02020603050405020304" pitchFamily="18" charset="0"/>
                <a:cs typeface="Times New Roman" panose="02020603050405020304" pitchFamily="18" charset="0"/>
              </a:rPr>
              <a:t>Uppmärksamma behov av riktade insatser som ytterligare besök/hembesök eller annan insats av BHV-sjuksköterska eller BHV-läkare. </a:t>
            </a:r>
            <a:br>
              <a:rPr lang="sv-SE" sz="1400" dirty="0">
                <a:latin typeface="Times New Roman" panose="02020603050405020304" pitchFamily="18" charset="0"/>
                <a:cs typeface="Times New Roman" panose="02020603050405020304" pitchFamily="18" charset="0"/>
              </a:rPr>
            </a:br>
            <a:r>
              <a:rPr lang="sv-SE" sz="1400" dirty="0">
                <a:latin typeface="Times New Roman" panose="02020603050405020304" pitchFamily="18" charset="0"/>
                <a:cs typeface="Times New Roman" panose="02020603050405020304" pitchFamily="18" charset="0"/>
              </a:rPr>
              <a:t>Remiss kan behöva skickas till BHV-psykolog, audionom, logoped eller annan remissinstans</a:t>
            </a:r>
            <a:r>
              <a:rPr lang="sv-SE" sz="1467" dirty="0">
                <a:solidFill>
                  <a:schemeClr val="accent1"/>
                </a:solidFill>
                <a:latin typeface="Times New Roman" panose="02020603050405020304" pitchFamily="18" charset="0"/>
                <a:cs typeface="Times New Roman" panose="02020603050405020304" pitchFamily="18" charset="0"/>
              </a:rPr>
              <a:t>.</a:t>
            </a:r>
            <a:r>
              <a:rPr lang="sv-SE" sz="1600" dirty="0">
                <a:solidFill>
                  <a:schemeClr val="accent1"/>
                </a:solidFill>
                <a:latin typeface="Times New Roman" panose="02020603050405020304" pitchFamily="18" charset="0"/>
                <a:cs typeface="Times New Roman" panose="02020603050405020304" pitchFamily="18" charset="0"/>
              </a:rPr>
              <a:t/>
            </a:r>
            <a:br>
              <a:rPr lang="sv-SE" sz="1600" dirty="0">
                <a:solidFill>
                  <a:schemeClr val="accent1"/>
                </a:solidFill>
                <a:latin typeface="Times New Roman" panose="02020603050405020304" pitchFamily="18" charset="0"/>
                <a:cs typeface="Times New Roman" panose="02020603050405020304" pitchFamily="18" charset="0"/>
              </a:rPr>
            </a:br>
            <a:endParaRPr lang="sv-SE" sz="1200" dirty="0">
              <a:latin typeface="Times New Roman" panose="02020603050405020304" pitchFamily="18" charset="0"/>
              <a:cs typeface="Times New Roman" panose="02020603050405020304" pitchFamily="18" charset="0"/>
            </a:endParaRPr>
          </a:p>
        </p:txBody>
      </p:sp>
      <p:sp>
        <p:nvSpPr>
          <p:cNvPr id="9" name="textruta 8"/>
          <p:cNvSpPr txBox="1"/>
          <p:nvPr/>
        </p:nvSpPr>
        <p:spPr>
          <a:xfrm>
            <a:off x="2376823" y="2043612"/>
            <a:ext cx="11488195" cy="5903355"/>
          </a:xfrm>
          <a:prstGeom prst="rect">
            <a:avLst/>
          </a:prstGeom>
          <a:noFill/>
        </p:spPr>
        <p:txBody>
          <a:bodyPr wrap="square" lIns="0" tIns="0" rIns="0" bIns="0" numCol="2" rtlCol="0">
            <a:noAutofit/>
          </a:bodyPr>
          <a:lstStyle/>
          <a:p>
            <a:r>
              <a:rPr lang="sv-SE" sz="1200" b="1" dirty="0">
                <a:latin typeface="Times New Roman" panose="02020603050405020304" pitchFamily="18" charset="0"/>
                <a:cs typeface="Times New Roman" panose="02020603050405020304" pitchFamily="18" charset="0"/>
              </a:rPr>
              <a:t>Barnet</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Be föräldern beskriva sitt barn (personlighet/temperament/utveckling)</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Regleringsförmåga (mat/sömn/skrik)?</a:t>
            </a:r>
          </a:p>
          <a:p>
            <a:endParaRPr lang="sv-SE" sz="1200" dirty="0">
              <a:latin typeface="Times New Roman" panose="02020603050405020304" pitchFamily="18" charset="0"/>
              <a:cs typeface="Times New Roman" panose="02020603050405020304" pitchFamily="18" charset="0"/>
            </a:endParaRPr>
          </a:p>
          <a:p>
            <a:r>
              <a:rPr lang="sv-SE" sz="1200" b="1" dirty="0">
                <a:latin typeface="Times New Roman" panose="02020603050405020304" pitchFamily="18" charset="0"/>
                <a:cs typeface="Times New Roman" panose="02020603050405020304" pitchFamily="18" charset="0"/>
              </a:rPr>
              <a:t>Föräldraskap</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Hur samspelar föräldern med barnet?</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Förälders mående?</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Föräldraledighet?</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Relationer inom familjen? Socialt nätverk?</a:t>
            </a:r>
            <a:br>
              <a:rPr lang="sv-SE" sz="1200" dirty="0">
                <a:latin typeface="Times New Roman" panose="02020603050405020304" pitchFamily="18" charset="0"/>
                <a:cs typeface="Times New Roman" panose="02020603050405020304" pitchFamily="18" charset="0"/>
              </a:rPr>
            </a:br>
            <a:endParaRPr lang="sv-SE" sz="1200" dirty="0">
              <a:latin typeface="Times New Roman" panose="02020603050405020304" pitchFamily="18" charset="0"/>
              <a:cs typeface="Times New Roman" panose="02020603050405020304" pitchFamily="18" charset="0"/>
            </a:endParaRPr>
          </a:p>
          <a:p>
            <a:r>
              <a:rPr lang="sv-SE" sz="1200" b="1" dirty="0">
                <a:latin typeface="Times New Roman" panose="02020603050405020304" pitchFamily="18" charset="0"/>
                <a:cs typeface="Times New Roman" panose="02020603050405020304" pitchFamily="18" charset="0"/>
              </a:rPr>
              <a:t>Kommunikation och språk</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Hur samspelar barnet med föräldern? </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Hur samspelar barnet med människor utanför familjen?</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Har barnet ett varierat joller (t.ex. </a:t>
            </a:r>
            <a:r>
              <a:rPr lang="sv-SE" sz="1200" dirty="0" err="1">
                <a:latin typeface="Times New Roman" panose="02020603050405020304" pitchFamily="18" charset="0"/>
                <a:cs typeface="Times New Roman" panose="02020603050405020304" pitchFamily="18" charset="0"/>
              </a:rPr>
              <a:t>ma-ma</a:t>
            </a:r>
            <a:r>
              <a:rPr lang="sv-SE" sz="1200" dirty="0">
                <a:latin typeface="Times New Roman" panose="02020603050405020304" pitchFamily="18" charset="0"/>
                <a:cs typeface="Times New Roman" panose="02020603050405020304" pitchFamily="18" charset="0"/>
              </a:rPr>
              <a:t>, da-da kan härma)?</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Uppmuntra språkstimulans (barnets första bok)</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Reflektera över mobilanvändande och skärmtid</a:t>
            </a:r>
            <a:br>
              <a:rPr lang="sv-SE" sz="1200" dirty="0">
                <a:latin typeface="Times New Roman" panose="02020603050405020304" pitchFamily="18" charset="0"/>
                <a:cs typeface="Times New Roman" panose="02020603050405020304" pitchFamily="18" charset="0"/>
              </a:rPr>
            </a:br>
            <a:endParaRPr lang="sv-SE" sz="1200" dirty="0">
              <a:latin typeface="Times New Roman" panose="02020603050405020304" pitchFamily="18" charset="0"/>
              <a:cs typeface="Times New Roman" panose="02020603050405020304" pitchFamily="18" charset="0"/>
            </a:endParaRPr>
          </a:p>
          <a:p>
            <a:r>
              <a:rPr lang="sv-SE" sz="1200" b="1" dirty="0">
                <a:latin typeface="Times New Roman" panose="02020603050405020304" pitchFamily="18" charset="0"/>
                <a:cs typeface="Times New Roman" panose="02020603050405020304" pitchFamily="18" charset="0"/>
              </a:rPr>
              <a:t>Syn</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Följer föremål med blicken?</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Symmetrisk ögonställning? (hur ljuskäglor speglas i förhållande till pupillen)</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Tycker föräldrarna att barnet skelar i vissa situationer?</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Ger barnet ögonkontakt/svarsleende?</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Ärftlighet synnedsättning?</a:t>
            </a:r>
            <a:br>
              <a:rPr lang="sv-SE" sz="1200" dirty="0">
                <a:latin typeface="Times New Roman" panose="02020603050405020304" pitchFamily="18" charset="0"/>
                <a:cs typeface="Times New Roman" panose="02020603050405020304" pitchFamily="18" charset="0"/>
              </a:rPr>
            </a:br>
            <a:endParaRPr lang="sv-SE" sz="1200" dirty="0">
              <a:latin typeface="Times New Roman" panose="02020603050405020304" pitchFamily="18" charset="0"/>
              <a:cs typeface="Times New Roman" panose="02020603050405020304" pitchFamily="18" charset="0"/>
            </a:endParaRPr>
          </a:p>
          <a:p>
            <a:r>
              <a:rPr lang="sv-SE" sz="1200" b="1" dirty="0">
                <a:latin typeface="Times New Roman" panose="02020603050405020304" pitchFamily="18" charset="0"/>
                <a:cs typeface="Times New Roman" panose="02020603050405020304" pitchFamily="18" charset="0"/>
              </a:rPr>
              <a:t>Hörsel</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Är OAE utfört? </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Uppfattar föräldrarna att barnet hör bra?</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Reagerar barnet på sitt namn?</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Vänder på huvudet efter ljud (lokaliserar varifrån ett ljud kommer)?</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Har barnet haft öroninflammationer?</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Ärftlighet hörselnedsättning?</a:t>
            </a:r>
            <a:br>
              <a:rPr lang="sv-SE" sz="1200" dirty="0">
                <a:latin typeface="Times New Roman" panose="02020603050405020304" pitchFamily="18" charset="0"/>
                <a:cs typeface="Times New Roman" panose="02020603050405020304" pitchFamily="18" charset="0"/>
              </a:rPr>
            </a:br>
            <a:r>
              <a:rPr lang="sv-SE" sz="1200" dirty="0">
                <a:latin typeface="Times New Roman" panose="02020603050405020304" pitchFamily="18" charset="0"/>
                <a:cs typeface="Times New Roman" panose="02020603050405020304" pitchFamily="18" charset="0"/>
              </a:rPr>
              <a:t/>
            </a:r>
            <a:br>
              <a:rPr lang="sv-SE" sz="1200" dirty="0">
                <a:latin typeface="Times New Roman" panose="02020603050405020304" pitchFamily="18" charset="0"/>
                <a:cs typeface="Times New Roman" panose="02020603050405020304" pitchFamily="18" charset="0"/>
              </a:rPr>
            </a:br>
            <a:endParaRPr lang="sv-SE" sz="1200" dirty="0">
              <a:latin typeface="Times New Roman" panose="02020603050405020304" pitchFamily="18" charset="0"/>
              <a:cs typeface="Times New Roman" panose="02020603050405020304" pitchFamily="18" charset="0"/>
            </a:endParaRPr>
          </a:p>
          <a:p>
            <a:endParaRPr lang="sv-SE" sz="1200" dirty="0">
              <a:latin typeface="Times New Roman" panose="02020603050405020304" pitchFamily="18" charset="0"/>
              <a:cs typeface="Times New Roman" panose="02020603050405020304" pitchFamily="18" charset="0"/>
            </a:endParaRPr>
          </a:p>
          <a:p>
            <a:r>
              <a:rPr lang="sv-SE" sz="1200" b="1" dirty="0">
                <a:latin typeface="Times New Roman" panose="02020603050405020304" pitchFamily="18" charset="0"/>
                <a:cs typeface="Times New Roman" panose="02020603050405020304" pitchFamily="18" charset="0"/>
              </a:rPr>
              <a:t>Motorik – tonus</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Hur uppfattar föräldrarna sitt barns motorik? (rörelsefattigdom /skakighet/instabilitet?)</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Griper efter saker?</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Använder barnet händerna lika (kan gripa med både höger och vänster hand?</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Symmetriska rörelser armar och ben? </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Sitter med eller utan obetydligt stöd och balanserar huvudet?</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Förflyttar sig?</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Tonus? (Påtaglig </a:t>
            </a:r>
            <a:r>
              <a:rPr lang="sv-SE" sz="1200" dirty="0" err="1">
                <a:latin typeface="Times New Roman" panose="02020603050405020304" pitchFamily="18" charset="0"/>
                <a:cs typeface="Times New Roman" panose="02020603050405020304" pitchFamily="18" charset="0"/>
              </a:rPr>
              <a:t>hypo</a:t>
            </a:r>
            <a:r>
              <a:rPr lang="sv-SE" sz="1200" dirty="0">
                <a:latin typeface="Times New Roman" panose="02020603050405020304" pitchFamily="18" charset="0"/>
                <a:cs typeface="Times New Roman" panose="02020603050405020304" pitchFamily="18" charset="0"/>
              </a:rPr>
              <a:t>- eller </a:t>
            </a:r>
            <a:r>
              <a:rPr lang="sv-SE" sz="1200" dirty="0" err="1">
                <a:latin typeface="Times New Roman" panose="02020603050405020304" pitchFamily="18" charset="0"/>
                <a:cs typeface="Times New Roman" panose="02020603050405020304" pitchFamily="18" charset="0"/>
              </a:rPr>
              <a:t>hypertonus</a:t>
            </a:r>
            <a:r>
              <a:rPr lang="sv-SE" sz="1200" dirty="0">
                <a:latin typeface="Times New Roman" panose="02020603050405020304" pitchFamily="18" charset="0"/>
                <a:cs typeface="Times New Roman" panose="02020603050405020304" pitchFamily="18" charset="0"/>
              </a:rPr>
              <a:t> eller tydlig sidoskillnad är avvikande liksom konstant knutna händer eller en hand)</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Uppmuntra till fysisk aktivitet</a:t>
            </a:r>
          </a:p>
          <a:p>
            <a:endParaRPr lang="sv-SE" sz="1200" dirty="0">
              <a:latin typeface="Times New Roman" panose="02020603050405020304" pitchFamily="18" charset="0"/>
              <a:cs typeface="Times New Roman" panose="02020603050405020304" pitchFamily="18" charset="0"/>
            </a:endParaRPr>
          </a:p>
          <a:p>
            <a:r>
              <a:rPr lang="sv-SE" sz="1200" b="1" dirty="0">
                <a:latin typeface="Times New Roman" panose="02020603050405020304" pitchFamily="18" charset="0"/>
                <a:cs typeface="Times New Roman" panose="02020603050405020304" pitchFamily="18" charset="0"/>
              </a:rPr>
              <a:t>Tillväxt</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Använd bärbar våg och mätsticka</a:t>
            </a:r>
          </a:p>
          <a:p>
            <a:r>
              <a:rPr lang="sv-SE" sz="1200" dirty="0">
                <a:latin typeface="Times New Roman" panose="02020603050405020304" pitchFamily="18" charset="0"/>
                <a:cs typeface="Times New Roman" panose="02020603050405020304" pitchFamily="18" charset="0"/>
              </a:rPr>
              <a:t/>
            </a:r>
            <a:br>
              <a:rPr lang="sv-SE" sz="1200" dirty="0">
                <a:latin typeface="Times New Roman" panose="02020603050405020304" pitchFamily="18" charset="0"/>
                <a:cs typeface="Times New Roman" panose="02020603050405020304" pitchFamily="18" charset="0"/>
              </a:rPr>
            </a:br>
            <a:r>
              <a:rPr lang="sv-SE" sz="1200" b="1" dirty="0">
                <a:latin typeface="Times New Roman" panose="02020603050405020304" pitchFamily="18" charset="0"/>
                <a:cs typeface="Times New Roman" panose="02020603050405020304" pitchFamily="18" charset="0"/>
              </a:rPr>
              <a:t>Mat</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Uppfödning amning/ersättning </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D-vitamin</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Kost </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Tänder</a:t>
            </a:r>
            <a:br>
              <a:rPr lang="sv-SE" sz="1200" dirty="0">
                <a:latin typeface="Times New Roman" panose="02020603050405020304" pitchFamily="18" charset="0"/>
                <a:cs typeface="Times New Roman" panose="02020603050405020304" pitchFamily="18" charset="0"/>
              </a:rPr>
            </a:br>
            <a:endParaRPr lang="sv-SE" sz="1200" dirty="0">
              <a:latin typeface="Times New Roman" panose="02020603050405020304" pitchFamily="18" charset="0"/>
              <a:cs typeface="Times New Roman" panose="02020603050405020304" pitchFamily="18" charset="0"/>
            </a:endParaRPr>
          </a:p>
          <a:p>
            <a:r>
              <a:rPr lang="sv-SE" sz="1200" b="1" dirty="0">
                <a:latin typeface="Times New Roman" panose="02020603050405020304" pitchFamily="18" charset="0"/>
                <a:cs typeface="Times New Roman" panose="02020603050405020304" pitchFamily="18" charset="0"/>
              </a:rPr>
              <a:t>Säkerhet</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Hur tänker föräldrarna kring säkerhet nu när barnet blivit större och mer motoriskt rörlig?</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Hemmet, skötbord</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Rökning</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Alkohol</a:t>
            </a:r>
          </a:p>
          <a:p>
            <a:pPr marL="228594" indent="-228594">
              <a:buFont typeface="Arial" panose="020B0604020202020204" pitchFamily="34" charset="0"/>
              <a:buChar char="•"/>
            </a:pPr>
            <a:r>
              <a:rPr lang="sv-SE" sz="1200" dirty="0">
                <a:latin typeface="Times New Roman" panose="02020603050405020304" pitchFamily="18" charset="0"/>
                <a:cs typeface="Times New Roman" panose="02020603050405020304" pitchFamily="18" charset="0"/>
              </a:rPr>
              <a:t>Trafik, bilbarnstol </a:t>
            </a:r>
            <a:br>
              <a:rPr lang="sv-SE" sz="1200" dirty="0">
                <a:latin typeface="Times New Roman" panose="02020603050405020304" pitchFamily="18" charset="0"/>
                <a:cs typeface="Times New Roman" panose="02020603050405020304" pitchFamily="18" charset="0"/>
              </a:rPr>
            </a:br>
            <a:endParaRPr lang="sv-SE" sz="1200" dirty="0">
              <a:latin typeface="Times New Roman" panose="02020603050405020304" pitchFamily="18" charset="0"/>
              <a:cs typeface="Times New Roman" panose="02020603050405020304" pitchFamily="18" charset="0"/>
            </a:endParaRPr>
          </a:p>
          <a:p>
            <a:r>
              <a:rPr lang="sv-SE" sz="1200" b="1" dirty="0">
                <a:latin typeface="Times New Roman" panose="02020603050405020304" pitchFamily="18" charset="0"/>
                <a:cs typeface="Times New Roman" panose="02020603050405020304" pitchFamily="18" charset="0"/>
              </a:rPr>
              <a:t>Valfritt ämne</a:t>
            </a:r>
          </a:p>
          <a:p>
            <a:endParaRPr lang="sv-SE" sz="1867" dirty="0">
              <a:latin typeface="Times New Roman" panose="02020603050405020304" pitchFamily="18" charset="0"/>
              <a:cs typeface="Times New Roman" panose="02020603050405020304" pitchFamily="18" charset="0"/>
            </a:endParaRPr>
          </a:p>
          <a:p>
            <a:endParaRPr lang="sv-SE" sz="1467" dirty="0">
              <a:latin typeface="Times New Roman" panose="02020603050405020304" pitchFamily="18" charset="0"/>
              <a:cs typeface="Times New Roman" panose="02020603050405020304" pitchFamily="18" charset="0"/>
            </a:endParaRPr>
          </a:p>
          <a:p>
            <a:endParaRPr lang="sv-SE" sz="1600" b="1" dirty="0">
              <a:latin typeface="Times New Roman" panose="02020603050405020304" pitchFamily="18" charset="0"/>
              <a:cs typeface="Times New Roman" panose="02020603050405020304" pitchFamily="18" charset="0"/>
            </a:endParaRPr>
          </a:p>
        </p:txBody>
      </p:sp>
      <p:sp>
        <p:nvSpPr>
          <p:cNvPr id="2" name="textruta 1">
            <a:extLst>
              <a:ext uri="{FF2B5EF4-FFF2-40B4-BE49-F238E27FC236}">
                <a16:creationId xmlns:a16="http://schemas.microsoft.com/office/drawing/2014/main" id="{B894F668-CFE2-493C-A026-A3FABAD8CBE9}"/>
              </a:ext>
            </a:extLst>
          </p:cNvPr>
          <p:cNvSpPr txBox="1"/>
          <p:nvPr/>
        </p:nvSpPr>
        <p:spPr>
          <a:xfrm>
            <a:off x="12906193" y="8414975"/>
            <a:ext cx="1625600" cy="285293"/>
          </a:xfrm>
          <a:prstGeom prst="rect">
            <a:avLst/>
          </a:prstGeom>
          <a:noFill/>
        </p:spPr>
        <p:txBody>
          <a:bodyPr wrap="square" lIns="0" tIns="0" rIns="0" bIns="0" rtlCol="0">
            <a:noAutofit/>
          </a:bodyPr>
          <a:lstStyle/>
          <a:p>
            <a:pPr algn="l"/>
            <a:r>
              <a:rPr lang="sv-SE" sz="933" dirty="0"/>
              <a:t>2020-09-09</a:t>
            </a:r>
            <a:endParaRPr lang="sv-SE" sz="800" dirty="0"/>
          </a:p>
        </p:txBody>
      </p:sp>
    </p:spTree>
    <p:extLst>
      <p:ext uri="{BB962C8B-B14F-4D97-AF65-F5344CB8AC3E}">
        <p14:creationId xmlns:p14="http://schemas.microsoft.com/office/powerpoint/2010/main" val="136466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RS">
      <a:dk1>
        <a:sysClr val="windowText" lastClr="000000"/>
      </a:dk1>
      <a:lt1>
        <a:sysClr val="window" lastClr="FFFFFF"/>
      </a:lt1>
      <a:dk2>
        <a:srgbClr val="6EBD8F"/>
      </a:dk2>
      <a:lt2>
        <a:srgbClr val="000000"/>
      </a:lt2>
      <a:accent1>
        <a:srgbClr val="24406C"/>
      </a:accent1>
      <a:accent2>
        <a:srgbClr val="E25046"/>
      </a:accent2>
      <a:accent3>
        <a:srgbClr val="9D1458"/>
      </a:accent3>
      <a:accent4>
        <a:srgbClr val="614789"/>
      </a:accent4>
      <a:accent5>
        <a:srgbClr val="1A7251"/>
      </a:accent5>
      <a:accent6>
        <a:srgbClr val="F9B44F"/>
      </a:accent6>
      <a:hlink>
        <a:srgbClr val="24406C"/>
      </a:hlink>
      <a:folHlink>
        <a:srgbClr val="24406C"/>
      </a:folHlink>
    </a:clrScheme>
    <a:fontScheme nam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1" smtClean="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b="1" smtClean="0"/>
        </a:defPPr>
      </a:lstStyle>
    </a:txDef>
  </a:objectDefaults>
  <a:extraClrSchemeLst/>
  <a:extLst>
    <a:ext uri="{05A4C25C-085E-4340-85A3-A5531E510DB2}">
      <thm15:themeFamily xmlns:thm15="http://schemas.microsoft.com/office/thememl/2012/main" name="Region Sörmland PPT mall_20181203.potx" id="{1980F7BC-670F-4F2B-8138-CFE88B422589}" vid="{CF263F11-89DC-474B-8EC0-6CE17CF3D9A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2681</Words>
  <Application>Microsoft Office PowerPoint</Application>
  <PresentationFormat>Anpassad</PresentationFormat>
  <Paragraphs>238</Paragraphs>
  <Slides>18</Slides>
  <Notes>15</Notes>
  <HiddenSlides>1</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18</vt:i4>
      </vt:variant>
    </vt:vector>
  </HeadingPairs>
  <TitlesOfParts>
    <vt:vector size="24" baseType="lpstr">
      <vt:lpstr>Arial</vt:lpstr>
      <vt:lpstr>Calibri</vt:lpstr>
      <vt:lpstr>Lato</vt:lpstr>
      <vt:lpstr>Symbol</vt:lpstr>
      <vt:lpstr>Times New Roman</vt:lpstr>
      <vt:lpstr>Office-tema</vt:lpstr>
      <vt:lpstr>PowerPoint-presentation</vt:lpstr>
      <vt:lpstr>Läsning och barndom</vt:lpstr>
      <vt:lpstr>Varför läsa med små barn?</vt:lpstr>
      <vt:lpstr>Utökat samarbete</vt:lpstr>
      <vt:lpstr>Språkslottet  – fördjupad samverkan mellan bibliotek, barnhälsovård och förskola i Sörmland </vt:lpstr>
      <vt:lpstr>Syftet med hembesök 8 månader</vt:lpstr>
      <vt:lpstr>Hälsobesök 8 månader</vt:lpstr>
      <vt:lpstr>Hembesök - 8 månader</vt:lpstr>
      <vt:lpstr>PowerPoint-presentation</vt:lpstr>
      <vt:lpstr>Diskussionsfrågor</vt:lpstr>
      <vt:lpstr>Ny rutin vid  hembesök 8mån </vt:lpstr>
      <vt:lpstr>Under besöket</vt:lpstr>
      <vt:lpstr>Samtal med föräldrarna</vt:lpstr>
      <vt:lpstr>Dialogläsning</vt:lpstr>
      <vt:lpstr>Ljudbok då?  </vt:lpstr>
      <vt:lpstr>Diskussionsfrågor</vt:lpstr>
      <vt:lpstr>Representanter från BVC önskas!</vt:lpstr>
      <vt:lpstr>Samverkan Logopedimottagningen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Karlsson, Jennie</dc:creator>
  <cp:lastModifiedBy>Karlsson, Jennie</cp:lastModifiedBy>
  <cp:revision>10</cp:revision>
  <dcterms:created xsi:type="dcterms:W3CDTF">2022-04-03T19:50:01Z</dcterms:created>
  <dcterms:modified xsi:type="dcterms:W3CDTF">2022-04-08T09:12:59Z</dcterms:modified>
</cp:coreProperties>
</file>