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73" r:id="rId5"/>
  </p:sldMasterIdLst>
  <p:notesMasterIdLst>
    <p:notesMasterId r:id="rId18"/>
  </p:notesMasterIdLst>
  <p:handoutMasterIdLst>
    <p:handoutMasterId r:id="rId19"/>
  </p:handoutMasterIdLst>
  <p:sldIdLst>
    <p:sldId id="353" r:id="rId6"/>
    <p:sldId id="364" r:id="rId7"/>
    <p:sldId id="365" r:id="rId8"/>
    <p:sldId id="352" r:id="rId9"/>
    <p:sldId id="354" r:id="rId10"/>
    <p:sldId id="355" r:id="rId11"/>
    <p:sldId id="359" r:id="rId12"/>
    <p:sldId id="356" r:id="rId13"/>
    <p:sldId id="358" r:id="rId14"/>
    <p:sldId id="362" r:id="rId15"/>
    <p:sldId id="360" r:id="rId16"/>
    <p:sldId id="361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FÖR diskussion" id="{7222A600-E47A-45D6-884B-DA39CB14DAD9}">
          <p14:sldIdLst>
            <p14:sldId id="353"/>
            <p14:sldId id="364"/>
            <p14:sldId id="365"/>
          </p14:sldIdLst>
        </p14:section>
        <p14:section name="Tillsammans för unga vuxna" id="{2D2DAB07-6A34-4B3A-AD02-4705EBE987D5}">
          <p14:sldIdLst>
            <p14:sldId id="352"/>
            <p14:sldId id="354"/>
            <p14:sldId id="355"/>
            <p14:sldId id="359"/>
            <p14:sldId id="356"/>
            <p14:sldId id="358"/>
            <p14:sldId id="362"/>
            <p14:sldId id="360"/>
            <p14:sldId id="3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953446-93DB-AD59-6AD4-2F87977635A0}" name="Dahlström, Andreas" initials="DA" userId="S::andreas.dahlstrom@regionsormland.se::0311e0bb-ed4c-40ed-9a5a-452a1734460b" providerId="AD"/>
  <p188:author id="{C6761F61-CDCE-8C76-DD1E-898F8E8A0CD2}" name="Ulvenhag, Maria" initials="UM" userId="S::maria.ulvenhag@regionsormland.se::f073d258-bb1b-4e36-8e8d-4016d205d1b8" providerId="AD"/>
  <p188:author id="{62559B8D-E18E-8C41-5B6C-181386145F28}" name="Kendall, Titti" initials="KT" userId="S::titti.kendall@regionsormland.se::1ce98947-7c55-47b0-bc1f-eeef33b9292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82A0"/>
    <a:srgbClr val="7E8C7E"/>
    <a:srgbClr val="5F7D8C"/>
    <a:srgbClr val="AF6D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FF1DB9-50DC-AF6D-8640-A44CC5B3D58C}" v="14" dt="2024-01-25T10:35:53.723"/>
    <p1510:client id="{EB18FACE-9B60-1E50-30AD-1C49B1900C98}" v="39" dt="2024-01-25T10:44:43.7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9291F06F-DDEA-42B9-A5F3-9D483FB3C7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3"/>
            <a:ext cx="2971799" cy="458788"/>
          </a:xfrm>
          <a:prstGeom prst="rect">
            <a:avLst/>
          </a:prstGeom>
        </p:spPr>
        <p:txBody>
          <a:bodyPr vert="horz" lIns="91428" tIns="45715" rIns="91428" bIns="45715" rtlCol="0"/>
          <a:lstStyle>
            <a:lvl1pPr algn="l">
              <a:defRPr sz="11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BE33AEA-E95B-4250-8055-B0F84A60C5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5" y="3"/>
            <a:ext cx="2971799" cy="458788"/>
          </a:xfrm>
          <a:prstGeom prst="rect">
            <a:avLst/>
          </a:prstGeom>
        </p:spPr>
        <p:txBody>
          <a:bodyPr vert="horz" lIns="91428" tIns="45715" rIns="91428" bIns="45715" rtlCol="0"/>
          <a:lstStyle>
            <a:lvl1pPr algn="r">
              <a:defRPr sz="1100"/>
            </a:lvl1pPr>
          </a:lstStyle>
          <a:p>
            <a:fld id="{FCA38062-AF43-4CE9-BDC5-3CC5DC29B770}" type="datetimeFigureOut">
              <a:rPr lang="sv-SE" smtClean="0"/>
              <a:t>2024-01-26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6856D4C-B5F8-4C6B-BAED-F83FF08958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685213"/>
            <a:ext cx="2971799" cy="458787"/>
          </a:xfrm>
          <a:prstGeom prst="rect">
            <a:avLst/>
          </a:prstGeom>
        </p:spPr>
        <p:txBody>
          <a:bodyPr vert="horz" lIns="91428" tIns="45715" rIns="91428" bIns="45715" rtlCol="0" anchor="b"/>
          <a:lstStyle>
            <a:lvl1pPr algn="l">
              <a:defRPr sz="11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4B4BC14-0CC7-4EAB-9B8D-AFE8A5E374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5" y="8685213"/>
            <a:ext cx="2971799" cy="458787"/>
          </a:xfrm>
          <a:prstGeom prst="rect">
            <a:avLst/>
          </a:prstGeom>
        </p:spPr>
        <p:txBody>
          <a:bodyPr vert="horz" lIns="91428" tIns="45715" rIns="91428" bIns="45715" rtlCol="0" anchor="b"/>
          <a:lstStyle>
            <a:lvl1pPr algn="r">
              <a:defRPr sz="1100"/>
            </a:lvl1pPr>
          </a:lstStyle>
          <a:p>
            <a:fld id="{F1F22191-B9C2-4C70-92A9-47E7AAF622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4757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71799" cy="458788"/>
          </a:xfrm>
          <a:prstGeom prst="rect">
            <a:avLst/>
          </a:prstGeom>
        </p:spPr>
        <p:txBody>
          <a:bodyPr vert="horz" lIns="91428" tIns="45715" rIns="91428" bIns="45715" rtlCol="0"/>
          <a:lstStyle>
            <a:lvl1pPr algn="l">
              <a:defRPr sz="11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5" y="3"/>
            <a:ext cx="2971799" cy="458788"/>
          </a:xfrm>
          <a:prstGeom prst="rect">
            <a:avLst/>
          </a:prstGeom>
        </p:spPr>
        <p:txBody>
          <a:bodyPr vert="horz" lIns="91428" tIns="45715" rIns="91428" bIns="45715" rtlCol="0"/>
          <a:lstStyle>
            <a:lvl1pPr algn="r">
              <a:defRPr sz="1100"/>
            </a:lvl1pPr>
          </a:lstStyle>
          <a:p>
            <a:fld id="{A27A0F89-D731-4675-B141-09853D5843AD}" type="datetimeFigureOut">
              <a:rPr lang="sv-SE" smtClean="0"/>
              <a:t>2024-01-26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4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5" rIns="91428" bIns="45715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28" tIns="45715" rIns="91428" bIns="45715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8685213"/>
            <a:ext cx="2971799" cy="458787"/>
          </a:xfrm>
          <a:prstGeom prst="rect">
            <a:avLst/>
          </a:prstGeom>
        </p:spPr>
        <p:txBody>
          <a:bodyPr vert="horz" lIns="91428" tIns="45715" rIns="91428" bIns="45715" rtlCol="0" anchor="b"/>
          <a:lstStyle>
            <a:lvl1pPr algn="l">
              <a:defRPr sz="11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5" y="8685213"/>
            <a:ext cx="2971799" cy="458787"/>
          </a:xfrm>
          <a:prstGeom prst="rect">
            <a:avLst/>
          </a:prstGeom>
        </p:spPr>
        <p:txBody>
          <a:bodyPr vert="horz" lIns="91428" tIns="45715" rIns="91428" bIns="45715" rtlCol="0" anchor="b"/>
          <a:lstStyle>
            <a:lvl1pPr algn="r">
              <a:defRPr sz="1100"/>
            </a:lvl1pPr>
          </a:lstStyle>
          <a:p>
            <a:fld id="{384418F5-5FA1-4CD4-BB1E-6F5FF7010A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1119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Förtydliga även att det inte handlar om att hitta syndabockar det här är ETT exempel på när individen hamnar mellan stolarna?- blir det bättre nu?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418F5-5FA1-4CD4-BB1E-6F5FF7010A87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8794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418F5-5FA1-4CD4-BB1E-6F5FF7010A87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2651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418F5-5FA1-4CD4-BB1E-6F5FF7010A87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7167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418F5-5FA1-4CD4-BB1E-6F5FF7010A87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1319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418F5-5FA1-4CD4-BB1E-6F5FF7010A87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7631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bild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605AED-42C6-4D66-88BD-CC8BBEB60B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latin typeface="Century Gothic" panose="020B0502020202020204" pitchFamily="34" charset="0"/>
              </a:defRPr>
            </a:lvl1pPr>
          </a:lstStyle>
          <a:p>
            <a:r>
              <a:rPr lang="sv-SE"/>
              <a:t>Startsida utan bild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0AE40DD-7DBD-47F6-B0A4-0B43A2178A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Startsida utan bild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0543BBD-7B9F-4039-AF4B-9EC5F6F84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22-02-21</a:t>
            </a:r>
          </a:p>
        </p:txBody>
      </p:sp>
    </p:spTree>
    <p:extLst>
      <p:ext uri="{BB962C8B-B14F-4D97-AF65-F5344CB8AC3E}">
        <p14:creationId xmlns:p14="http://schemas.microsoft.com/office/powerpoint/2010/main" val="3208304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818B33-5D9C-4FD8-8A91-14282CCCA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latin typeface="Century Gothic" panose="020B0502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C4C0F26-3D76-4A48-B099-09EF609348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584319"/>
          </a:xfr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77D7A35-C7F2-43D8-B0B1-4B32B99B85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Franklin Gothic Book" panose="020B05030201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2BBFC5F-E377-4E14-B542-B94DA3B16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9281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två innehåll - grönblå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2D843C-3ACD-49ED-9840-15272A877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5F7D8C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CAB37E0-6E3E-4F9D-B0FC-C197CA39A8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10512"/>
            <a:ext cx="5157787" cy="4379151"/>
          </a:xfrm>
        </p:spPr>
        <p:txBody>
          <a:bodyPr/>
          <a:lstStyle>
            <a:lvl1pPr>
              <a:buClr>
                <a:srgbClr val="5F7D8C"/>
              </a:buClr>
              <a:defRPr sz="2400">
                <a:latin typeface="Candara" panose="020E0502030303020204" pitchFamily="34" charset="0"/>
                <a:ea typeface="Cambria" panose="02040503050406030204" pitchFamily="18" charset="0"/>
              </a:defRPr>
            </a:lvl1pPr>
            <a:lvl2pPr>
              <a:buClr>
                <a:srgbClr val="5F7D8C"/>
              </a:buClr>
              <a:defRPr sz="2200">
                <a:latin typeface="Candara" panose="020E0502030303020204" pitchFamily="34" charset="0"/>
                <a:ea typeface="Cambria" panose="02040503050406030204" pitchFamily="18" charset="0"/>
              </a:defRPr>
            </a:lvl2pPr>
            <a:lvl3pPr>
              <a:buClr>
                <a:srgbClr val="5F7D8C"/>
              </a:buClr>
              <a:defRPr sz="2000">
                <a:latin typeface="Candara" panose="020E0502030303020204" pitchFamily="34" charset="0"/>
                <a:ea typeface="Cambria" panose="02040503050406030204" pitchFamily="18" charset="0"/>
              </a:defRPr>
            </a:lvl3pPr>
            <a:lvl4pPr>
              <a:buClr>
                <a:srgbClr val="5F7D8C"/>
              </a:buClr>
              <a:defRPr>
                <a:latin typeface="Candara" panose="020E0502030303020204" pitchFamily="34" charset="0"/>
                <a:ea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4895E3D-3DA3-4502-813D-A13A44F5B0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10512"/>
            <a:ext cx="5183188" cy="3763941"/>
          </a:xfrm>
        </p:spPr>
        <p:txBody>
          <a:bodyPr/>
          <a:lstStyle>
            <a:lvl1pPr>
              <a:buClr>
                <a:srgbClr val="5F7D8C"/>
              </a:buClr>
              <a:defRPr sz="2400">
                <a:latin typeface="Candara" panose="020E0502030303020204" pitchFamily="34" charset="0"/>
                <a:ea typeface="Cambria" panose="02040503050406030204" pitchFamily="18" charset="0"/>
              </a:defRPr>
            </a:lvl1pPr>
            <a:lvl2pPr>
              <a:buClr>
                <a:srgbClr val="5F7D8C"/>
              </a:buClr>
              <a:defRPr sz="2200">
                <a:latin typeface="Candara" panose="020E0502030303020204" pitchFamily="34" charset="0"/>
                <a:ea typeface="Cambria" panose="02040503050406030204" pitchFamily="18" charset="0"/>
              </a:defRPr>
            </a:lvl2pPr>
            <a:lvl3pPr>
              <a:buClr>
                <a:srgbClr val="5F7D8C"/>
              </a:buClr>
              <a:defRPr>
                <a:latin typeface="Candara" panose="020E0502030303020204" pitchFamily="34" charset="0"/>
                <a:ea typeface="Cambria" panose="02040503050406030204" pitchFamily="18" charset="0"/>
              </a:defRPr>
            </a:lvl3pPr>
            <a:lvl4pPr>
              <a:buClr>
                <a:srgbClr val="5F7D8C"/>
              </a:buClr>
              <a:defRPr>
                <a:latin typeface="Candara" panose="020E0502030303020204" pitchFamily="34" charset="0"/>
                <a:ea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F4095D8-1C60-43FD-B688-AFDA21ECC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5135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bild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605AED-42C6-4D66-88BD-CC8BBEB60B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latin typeface="Century Gothic" panose="020B0502020202020204" pitchFamily="34" charset="0"/>
              </a:defRPr>
            </a:lvl1pPr>
          </a:lstStyle>
          <a:p>
            <a:r>
              <a:rPr lang="sv-SE"/>
              <a:t>Startsida utan bild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0AE40DD-7DBD-47F6-B0A4-0B43A2178A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Startsida utan bild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0543BBD-7B9F-4039-AF4B-9EC5F6F84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22-02-21</a:t>
            </a:r>
          </a:p>
        </p:txBody>
      </p:sp>
    </p:spTree>
    <p:extLst>
      <p:ext uri="{BB962C8B-B14F-4D97-AF65-F5344CB8AC3E}">
        <p14:creationId xmlns:p14="http://schemas.microsoft.com/office/powerpoint/2010/main" val="3334668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med 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11EB11-84E6-45C2-A886-E32A2567F4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310121"/>
            <a:ext cx="10604328" cy="1500187"/>
          </a:xfrm>
        </p:spPr>
        <p:txBody>
          <a:bodyPr anchor="b">
            <a:normAutofit/>
          </a:bodyPr>
          <a:lstStyle>
            <a:lvl1pPr algn="ctr">
              <a:defRPr sz="4400">
                <a:latin typeface="Century Gothic" panose="020B0502020202020204" pitchFamily="34" charset="0"/>
              </a:defRPr>
            </a:lvl1pPr>
          </a:lstStyle>
          <a:p>
            <a:r>
              <a:rPr lang="sv-SE"/>
              <a:t>Startsida med en bild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649AC2F-761C-4F21-8A62-835C8FBE03B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468880" y="5054055"/>
            <a:ext cx="7333488" cy="85927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Startsida med en bild</a:t>
            </a:r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8CCD528F-B2DF-4D18-BE9D-681AD5AB34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68880" y="2038350"/>
            <a:ext cx="7333488" cy="282403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4ED8E56D-B8F3-4CD5-81EB-9FCD0F4C6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22-02-21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F302CB5-0735-4098-E902-09E53CB67F3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01D6E1-0810-4DC6-9D4A-AB74E543D6CF}" type="datetime1">
              <a:rPr lang="sv-SE" smtClean="0"/>
              <a:t>2024-01-26</a:t>
            </a:fld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1E954AD-87DC-5FF3-9721-415D5F30092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D984673-14FB-4584-BC76-A09C542391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6209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med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11EB11-84E6-45C2-A886-E32A2567F4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310121"/>
            <a:ext cx="10604328" cy="1500187"/>
          </a:xfrm>
        </p:spPr>
        <p:txBody>
          <a:bodyPr anchor="b">
            <a:normAutofit/>
          </a:bodyPr>
          <a:lstStyle>
            <a:lvl1pPr algn="ctr">
              <a:defRPr sz="4400">
                <a:latin typeface="Century Gothic" panose="020B0502020202020204" pitchFamily="34" charset="0"/>
              </a:defRPr>
            </a:lvl1pPr>
          </a:lstStyle>
          <a:p>
            <a:r>
              <a:rPr lang="sv-SE"/>
              <a:t>Startsida med två bilder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649AC2F-761C-4F21-8A62-835C8FBE03B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5090426"/>
            <a:ext cx="10913247" cy="58977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Startsida med två bilder</a:t>
            </a:r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8CCD528F-B2DF-4D18-BE9D-681AD5AB34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1" y="2038350"/>
            <a:ext cx="5257799" cy="282403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4C10D231-7023-4E76-956A-C1C3D27853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0625" y="2038350"/>
            <a:ext cx="5165553" cy="2824163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7F4E845D-7D3C-4B1E-A0EF-F1A4D8938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22-02-21</a:t>
            </a:r>
          </a:p>
        </p:txBody>
      </p:sp>
    </p:spTree>
    <p:extLst>
      <p:ext uri="{BB962C8B-B14F-4D97-AF65-F5344CB8AC3E}">
        <p14:creationId xmlns:p14="http://schemas.microsoft.com/office/powerpoint/2010/main" val="1788852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- lila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1C54D1-76EA-421E-9EF2-FCB3728AA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Century Gothic" panose="020B0502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2B07F8E-999E-48D0-B92B-219427F5F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3913"/>
            <a:ext cx="10515600" cy="3733927"/>
          </a:xfrm>
        </p:spPr>
        <p:txBody>
          <a:bodyPr/>
          <a:lstStyle>
            <a:lvl1pPr>
              <a:buClr>
                <a:schemeClr val="accent3"/>
              </a:buClr>
              <a:defRPr sz="2400"/>
            </a:lvl1pPr>
            <a:lvl2pPr>
              <a:buClr>
                <a:schemeClr val="accent3"/>
              </a:buClr>
              <a:defRPr sz="2200"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807B7BF-899E-4359-A8DB-CF3494E46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5536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ubrik och två innehåll_lila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65E69D-A47C-4683-BF90-2A95EDAE9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7E8C7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7347752-CBF2-4D3C-B965-EAF447B3F9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69207"/>
          </a:xfrm>
        </p:spPr>
        <p:txBody>
          <a:bodyPr/>
          <a:lstStyle>
            <a:lvl1pPr>
              <a:buClr>
                <a:schemeClr val="accent4"/>
              </a:buClr>
              <a:defRPr sz="2400">
                <a:latin typeface="Franklin Gothic Book" panose="020B0503020102020204" pitchFamily="34" charset="0"/>
                <a:ea typeface="Cambria" panose="02040503050406030204" pitchFamily="18" charset="0"/>
              </a:defRPr>
            </a:lvl1pPr>
            <a:lvl2pPr>
              <a:buClr>
                <a:schemeClr val="accent4"/>
              </a:buClr>
              <a:defRPr sz="2200">
                <a:latin typeface="Franklin Gothic Book" panose="020B0503020102020204" pitchFamily="34" charset="0"/>
                <a:ea typeface="Cambria" panose="02040503050406030204" pitchFamily="18" charset="0"/>
              </a:defRPr>
            </a:lvl2pPr>
            <a:lvl3pPr>
              <a:buClr>
                <a:schemeClr val="accent4"/>
              </a:buClr>
              <a:defRPr>
                <a:latin typeface="Franklin Gothic Book" panose="020B0503020102020204" pitchFamily="34" charset="0"/>
                <a:ea typeface="Cambria" panose="02040503050406030204" pitchFamily="18" charset="0"/>
              </a:defRPr>
            </a:lvl3pPr>
            <a:lvl4pPr>
              <a:buClr>
                <a:schemeClr val="accent4"/>
              </a:buClr>
              <a:defRPr>
                <a:latin typeface="Franklin Gothic Book" panose="020B0503020102020204" pitchFamily="34" charset="0"/>
                <a:ea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495F65B-E88C-4843-A3C4-109ADE106C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70503"/>
          </a:xfrm>
        </p:spPr>
        <p:txBody>
          <a:bodyPr/>
          <a:lstStyle>
            <a:lvl1pPr>
              <a:buClr>
                <a:schemeClr val="accent4"/>
              </a:buClr>
              <a:defRPr sz="2400">
                <a:latin typeface="Franklin Gothic Book" panose="020B0503020102020204" pitchFamily="34" charset="0"/>
                <a:ea typeface="Cambria" panose="02040503050406030204" pitchFamily="18" charset="0"/>
              </a:defRPr>
            </a:lvl1pPr>
            <a:lvl2pPr>
              <a:buClr>
                <a:schemeClr val="accent4"/>
              </a:buClr>
              <a:defRPr sz="2200">
                <a:latin typeface="Franklin Gothic Book" panose="020B0503020102020204" pitchFamily="34" charset="0"/>
                <a:ea typeface="Cambria" panose="02040503050406030204" pitchFamily="18" charset="0"/>
              </a:defRPr>
            </a:lvl2pPr>
            <a:lvl3pPr>
              <a:buClr>
                <a:schemeClr val="accent4"/>
              </a:buClr>
              <a:defRPr>
                <a:latin typeface="Franklin Gothic Book" panose="020B0503020102020204" pitchFamily="34" charset="0"/>
                <a:ea typeface="Cambria" panose="02040503050406030204" pitchFamily="18" charset="0"/>
              </a:defRPr>
            </a:lvl3pPr>
            <a:lvl4pPr>
              <a:buClr>
                <a:schemeClr val="accent4"/>
              </a:buClr>
              <a:defRPr>
                <a:latin typeface="Franklin Gothic Book" panose="020B0503020102020204" pitchFamily="34" charset="0"/>
                <a:ea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DFD2310-3CC3-463A-9CE0-FB0229D4F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991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 - gröna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2D843C-3ACD-49ED-9840-15272A877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9A82A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CAB37E0-6E3E-4F9D-B0FC-C197CA39A8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10513"/>
            <a:ext cx="5157787" cy="4145280"/>
          </a:xfrm>
        </p:spPr>
        <p:txBody>
          <a:bodyPr/>
          <a:lstStyle>
            <a:lvl1pPr>
              <a:buClr>
                <a:srgbClr val="7E8C7E"/>
              </a:buClr>
              <a:defRPr sz="2400">
                <a:latin typeface="Candara" panose="020E0502030303020204" pitchFamily="34" charset="0"/>
                <a:ea typeface="Cambria" panose="02040503050406030204" pitchFamily="18" charset="0"/>
              </a:defRPr>
            </a:lvl1pPr>
            <a:lvl2pPr>
              <a:buClr>
                <a:srgbClr val="7E8C7E"/>
              </a:buClr>
              <a:defRPr sz="2200">
                <a:latin typeface="Candara" panose="020E0502030303020204" pitchFamily="34" charset="0"/>
                <a:ea typeface="Cambria" panose="02040503050406030204" pitchFamily="18" charset="0"/>
              </a:defRPr>
            </a:lvl2pPr>
            <a:lvl3pPr>
              <a:buClr>
                <a:srgbClr val="7E8C7E"/>
              </a:buClr>
              <a:defRPr sz="2000">
                <a:latin typeface="Candara" panose="020E0502030303020204" pitchFamily="34" charset="0"/>
                <a:ea typeface="Cambria" panose="02040503050406030204" pitchFamily="18" charset="0"/>
              </a:defRPr>
            </a:lvl3pPr>
            <a:lvl4pPr>
              <a:buClr>
                <a:srgbClr val="7E8C7E"/>
              </a:buClr>
              <a:defRPr>
                <a:latin typeface="Candara" panose="020E0502030303020204" pitchFamily="34" charset="0"/>
                <a:ea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4895E3D-3DA3-4502-813D-A13A44F5B0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10513"/>
            <a:ext cx="5183188" cy="3803904"/>
          </a:xfrm>
        </p:spPr>
        <p:txBody>
          <a:bodyPr/>
          <a:lstStyle>
            <a:lvl1pPr>
              <a:buClr>
                <a:srgbClr val="7E8C7E"/>
              </a:buClr>
              <a:defRPr sz="2400">
                <a:latin typeface="Candara" panose="020E0502030303020204" pitchFamily="34" charset="0"/>
                <a:ea typeface="Cambria" panose="02040503050406030204" pitchFamily="18" charset="0"/>
              </a:defRPr>
            </a:lvl1pPr>
            <a:lvl2pPr>
              <a:buClr>
                <a:srgbClr val="7E8C7E"/>
              </a:buClr>
              <a:defRPr sz="2200">
                <a:latin typeface="Candara" panose="020E0502030303020204" pitchFamily="34" charset="0"/>
                <a:ea typeface="Cambria" panose="02040503050406030204" pitchFamily="18" charset="0"/>
              </a:defRPr>
            </a:lvl2pPr>
            <a:lvl3pPr>
              <a:buClr>
                <a:srgbClr val="7E8C7E"/>
              </a:buClr>
              <a:defRPr>
                <a:latin typeface="Candara" panose="020E0502030303020204" pitchFamily="34" charset="0"/>
                <a:ea typeface="Cambria" panose="02040503050406030204" pitchFamily="18" charset="0"/>
              </a:defRPr>
            </a:lvl3pPr>
            <a:lvl4pPr>
              <a:buClr>
                <a:srgbClr val="7E8C7E"/>
              </a:buClr>
              <a:defRPr>
                <a:latin typeface="Candara" panose="020E0502030303020204" pitchFamily="34" charset="0"/>
                <a:ea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F4095D8-1C60-43FD-B688-AFDA21ECC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8283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7161A4-CF9E-42E5-BEAD-32232789C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Century Gothic" panose="020B0502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3745BAD-B712-42EC-AE5D-67162D3CC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9016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EEC5730-29B3-4A22-9C9A-D35A7BA63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9096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med 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11EB11-84E6-45C2-A886-E32A2567F4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310121"/>
            <a:ext cx="9890227" cy="1500187"/>
          </a:xfrm>
        </p:spPr>
        <p:txBody>
          <a:bodyPr anchor="b">
            <a:normAutofit/>
          </a:bodyPr>
          <a:lstStyle>
            <a:lvl1pPr algn="ctr">
              <a:defRPr sz="4400">
                <a:latin typeface="Century Gothic" panose="020B0502020202020204" pitchFamily="34" charset="0"/>
              </a:defRPr>
            </a:lvl1pPr>
          </a:lstStyle>
          <a:p>
            <a:r>
              <a:rPr lang="sv-SE"/>
              <a:t>Startsida med en bild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649AC2F-761C-4F21-8A62-835C8FBE03B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468880" y="5054055"/>
            <a:ext cx="7333488" cy="85927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Startsida med en bild</a:t>
            </a:r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8CCD528F-B2DF-4D18-BE9D-681AD5AB34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68880" y="2038350"/>
            <a:ext cx="7333488" cy="2824034"/>
          </a:xfrm>
        </p:spPr>
        <p:txBody>
          <a:bodyPr/>
          <a:lstStyle>
            <a:lvl1pPr marL="0" indent="0">
              <a:buNone/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4ED8E56D-B8F3-4CD5-81EB-9FCD0F4C6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22-02-21</a:t>
            </a:r>
          </a:p>
        </p:txBody>
      </p:sp>
    </p:spTree>
    <p:extLst>
      <p:ext uri="{BB962C8B-B14F-4D97-AF65-F5344CB8AC3E}">
        <p14:creationId xmlns:p14="http://schemas.microsoft.com/office/powerpoint/2010/main" val="3987953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 - lila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D95310-B835-4DB1-AFFF-FEA0ADCCC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latin typeface="Century Gothic" panose="020B0502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82FB454-3E45-4AF1-B8A3-2F371F3E3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590415"/>
          </a:xfrm>
        </p:spPr>
        <p:txBody>
          <a:bodyPr/>
          <a:lstStyle>
            <a:lvl1pPr>
              <a:buClr>
                <a:schemeClr val="accent3"/>
              </a:buClr>
              <a:defRPr sz="2400"/>
            </a:lvl1pPr>
            <a:lvl2pPr>
              <a:buClr>
                <a:schemeClr val="accent3"/>
              </a:buClr>
              <a:defRPr sz="2200"/>
            </a:lvl2pPr>
            <a:lvl3pPr>
              <a:buClr>
                <a:schemeClr val="accent3"/>
              </a:buClr>
              <a:defRPr sz="2000"/>
            </a:lvl3pPr>
            <a:lvl4pPr>
              <a:buClr>
                <a:schemeClr val="accent3"/>
              </a:buCl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CCB87DB-0FDC-45F7-8777-F850219233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FD6A493-AB7B-4635-9E3C-70FCF402F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57584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818B33-5D9C-4FD8-8A91-14282CCCA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latin typeface="Century Gothic" panose="020B0502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C4C0F26-3D76-4A48-B099-09EF609348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5843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77D7A35-C7F2-43D8-B0B1-4B32B99B85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2BBFC5F-E377-4E14-B542-B94DA3B16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1187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 - grönblå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2D843C-3ACD-49ED-9840-15272A877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5F7D8C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CAB37E0-6E3E-4F9D-B0FC-C197CA39A8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10512"/>
            <a:ext cx="5157787" cy="4379151"/>
          </a:xfrm>
        </p:spPr>
        <p:txBody>
          <a:bodyPr/>
          <a:lstStyle>
            <a:lvl1pPr>
              <a:buClr>
                <a:srgbClr val="5F7D8C"/>
              </a:buClr>
              <a:defRPr sz="2400">
                <a:latin typeface="Candara" panose="020E0502030303020204" pitchFamily="34" charset="0"/>
                <a:ea typeface="Cambria" panose="02040503050406030204" pitchFamily="18" charset="0"/>
              </a:defRPr>
            </a:lvl1pPr>
            <a:lvl2pPr>
              <a:buClr>
                <a:srgbClr val="5F7D8C"/>
              </a:buClr>
              <a:defRPr sz="2200">
                <a:latin typeface="Candara" panose="020E0502030303020204" pitchFamily="34" charset="0"/>
                <a:ea typeface="Cambria" panose="02040503050406030204" pitchFamily="18" charset="0"/>
              </a:defRPr>
            </a:lvl2pPr>
            <a:lvl3pPr>
              <a:buClr>
                <a:srgbClr val="5F7D8C"/>
              </a:buClr>
              <a:defRPr sz="2000">
                <a:latin typeface="Candara" panose="020E0502030303020204" pitchFamily="34" charset="0"/>
                <a:ea typeface="Cambria" panose="02040503050406030204" pitchFamily="18" charset="0"/>
              </a:defRPr>
            </a:lvl3pPr>
            <a:lvl4pPr>
              <a:buClr>
                <a:srgbClr val="5F7D8C"/>
              </a:buClr>
              <a:defRPr>
                <a:latin typeface="Candara" panose="020E0502030303020204" pitchFamily="34" charset="0"/>
                <a:ea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4895E3D-3DA3-4502-813D-A13A44F5B0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10512"/>
            <a:ext cx="5183188" cy="3763941"/>
          </a:xfrm>
        </p:spPr>
        <p:txBody>
          <a:bodyPr/>
          <a:lstStyle>
            <a:lvl1pPr>
              <a:buClr>
                <a:srgbClr val="5F7D8C"/>
              </a:buClr>
              <a:defRPr sz="2400">
                <a:latin typeface="Candara" panose="020E0502030303020204" pitchFamily="34" charset="0"/>
                <a:ea typeface="Cambria" panose="02040503050406030204" pitchFamily="18" charset="0"/>
              </a:defRPr>
            </a:lvl1pPr>
            <a:lvl2pPr>
              <a:buClr>
                <a:srgbClr val="5F7D8C"/>
              </a:buClr>
              <a:defRPr sz="2200">
                <a:latin typeface="Candara" panose="020E0502030303020204" pitchFamily="34" charset="0"/>
                <a:ea typeface="Cambria" panose="02040503050406030204" pitchFamily="18" charset="0"/>
              </a:defRPr>
            </a:lvl2pPr>
            <a:lvl3pPr>
              <a:buClr>
                <a:srgbClr val="5F7D8C"/>
              </a:buClr>
              <a:defRPr>
                <a:latin typeface="Candara" panose="020E0502030303020204" pitchFamily="34" charset="0"/>
                <a:ea typeface="Cambria" panose="02040503050406030204" pitchFamily="18" charset="0"/>
              </a:defRPr>
            </a:lvl3pPr>
            <a:lvl4pPr>
              <a:buClr>
                <a:srgbClr val="5F7D8C"/>
              </a:buClr>
              <a:defRPr>
                <a:latin typeface="Candara" panose="020E0502030303020204" pitchFamily="34" charset="0"/>
                <a:ea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F4095D8-1C60-43FD-B688-AFDA21ECC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4565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med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11EB11-84E6-45C2-A886-E32A2567F4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310121"/>
            <a:ext cx="9786989" cy="1500187"/>
          </a:xfrm>
        </p:spPr>
        <p:txBody>
          <a:bodyPr anchor="b">
            <a:normAutofit/>
          </a:bodyPr>
          <a:lstStyle>
            <a:lvl1pPr algn="ctr">
              <a:defRPr sz="4400">
                <a:latin typeface="Century Gothic" panose="020B0502020202020204" pitchFamily="34" charset="0"/>
              </a:defRPr>
            </a:lvl1pPr>
          </a:lstStyle>
          <a:p>
            <a:r>
              <a:rPr lang="sv-SE"/>
              <a:t>Startsida med två bilder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649AC2F-761C-4F21-8A62-835C8FBE03B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5090426"/>
            <a:ext cx="10913247" cy="58977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Startsida med två bilder</a:t>
            </a:r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8CCD528F-B2DF-4D18-BE9D-681AD5AB34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1" y="2038350"/>
            <a:ext cx="5257799" cy="2824034"/>
          </a:xfrm>
        </p:spPr>
        <p:txBody>
          <a:bodyPr/>
          <a:lstStyle>
            <a:lvl1pPr marL="0" indent="0">
              <a:buNone/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4C10D231-7023-4E76-956A-C1C3D27853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0625" y="2038350"/>
            <a:ext cx="5165553" cy="2824163"/>
          </a:xfr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7F4E845D-7D3C-4B1E-A0EF-F1A4D8938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22-02-21</a:t>
            </a:r>
          </a:p>
        </p:txBody>
      </p:sp>
    </p:spTree>
    <p:extLst>
      <p:ext uri="{BB962C8B-B14F-4D97-AF65-F5344CB8AC3E}">
        <p14:creationId xmlns:p14="http://schemas.microsoft.com/office/powerpoint/2010/main" val="3415971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- lila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1C54D1-76EA-421E-9EF2-FCB3728AA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65890" cy="1325563"/>
          </a:xfrm>
        </p:spPr>
        <p:txBody>
          <a:bodyPr>
            <a:normAutofit/>
          </a:bodyPr>
          <a:lstStyle>
            <a:lvl1pPr>
              <a:defRPr sz="3600">
                <a:latin typeface="Century Gothic" panose="020B0502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2B07F8E-999E-48D0-B92B-219427F5F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3913"/>
            <a:ext cx="10515600" cy="3733927"/>
          </a:xfrm>
        </p:spPr>
        <p:txBody>
          <a:bodyPr/>
          <a:lstStyle>
            <a:lvl1pPr>
              <a:buClr>
                <a:schemeClr val="accent4"/>
              </a:buClr>
              <a:defRPr sz="2400">
                <a:latin typeface="Franklin Gothic Book" panose="020B0503020102020204" pitchFamily="34" charset="0"/>
              </a:defRPr>
            </a:lvl1pPr>
            <a:lvl2pPr>
              <a:buClr>
                <a:schemeClr val="accent4"/>
              </a:buClr>
              <a:defRPr sz="2200">
                <a:latin typeface="Franklin Gothic Book" panose="020B0503020102020204" pitchFamily="34" charset="0"/>
              </a:defRPr>
            </a:lvl2pPr>
            <a:lvl3pPr>
              <a:buClr>
                <a:schemeClr val="accent4"/>
              </a:buClr>
              <a:defRPr>
                <a:latin typeface="Franklin Gothic Book" panose="020B0503020102020204" pitchFamily="34" charset="0"/>
              </a:defRPr>
            </a:lvl3pPr>
            <a:lvl4pPr>
              <a:buClr>
                <a:schemeClr val="accent4"/>
              </a:buClr>
              <a:defRPr>
                <a:latin typeface="Franklin Gothic Book" panose="020B0503020102020204" pitchFamily="34" charset="0"/>
              </a:defRPr>
            </a:lvl4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807B7BF-899E-4359-A8DB-CF3494E46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7598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ubrik och två innehåll_lila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65E69D-A47C-4683-BF90-2A95EDAE9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80639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7E8C7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7347752-CBF2-4D3C-B965-EAF447B3F9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69207"/>
          </a:xfrm>
        </p:spPr>
        <p:txBody>
          <a:bodyPr/>
          <a:lstStyle>
            <a:lvl1pPr>
              <a:buClr>
                <a:schemeClr val="accent3"/>
              </a:buClr>
              <a:defRPr sz="2400">
                <a:latin typeface="Franklin Gothic Book" panose="020B0503020102020204" pitchFamily="34" charset="0"/>
                <a:ea typeface="Cambria" panose="02040503050406030204" pitchFamily="18" charset="0"/>
              </a:defRPr>
            </a:lvl1pPr>
            <a:lvl2pPr>
              <a:buClr>
                <a:schemeClr val="accent3"/>
              </a:buClr>
              <a:defRPr sz="2200">
                <a:latin typeface="Franklin Gothic Book" panose="020B0503020102020204" pitchFamily="34" charset="0"/>
                <a:ea typeface="Cambria" panose="02040503050406030204" pitchFamily="18" charset="0"/>
              </a:defRPr>
            </a:lvl2pPr>
            <a:lvl3pPr>
              <a:buClr>
                <a:schemeClr val="accent3"/>
              </a:buClr>
              <a:defRPr>
                <a:latin typeface="Franklin Gothic Book" panose="020B0503020102020204" pitchFamily="34" charset="0"/>
                <a:ea typeface="Cambria" panose="02040503050406030204" pitchFamily="18" charset="0"/>
              </a:defRPr>
            </a:lvl3pPr>
            <a:lvl4pPr>
              <a:buClr>
                <a:schemeClr val="accent3"/>
              </a:buClr>
              <a:defRPr>
                <a:latin typeface="Franklin Gothic Book" panose="020B0503020102020204" pitchFamily="34" charset="0"/>
                <a:ea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495F65B-E88C-4843-A3C4-109ADE106C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70503"/>
          </a:xfrm>
        </p:spPr>
        <p:txBody>
          <a:bodyPr/>
          <a:lstStyle>
            <a:lvl1pPr>
              <a:buClr>
                <a:schemeClr val="accent3"/>
              </a:buClr>
              <a:defRPr sz="2400">
                <a:latin typeface="Franklin Gothic Book" panose="020B0503020102020204" pitchFamily="34" charset="0"/>
                <a:ea typeface="Cambria" panose="02040503050406030204" pitchFamily="18" charset="0"/>
              </a:defRPr>
            </a:lvl1pPr>
            <a:lvl2pPr>
              <a:buClr>
                <a:schemeClr val="accent3"/>
              </a:buClr>
              <a:defRPr sz="2200">
                <a:latin typeface="Franklin Gothic Book" panose="020B0503020102020204" pitchFamily="34" charset="0"/>
                <a:ea typeface="Cambria" panose="02040503050406030204" pitchFamily="18" charset="0"/>
              </a:defRPr>
            </a:lvl2pPr>
            <a:lvl3pPr>
              <a:buClr>
                <a:schemeClr val="accent3"/>
              </a:buClr>
              <a:defRPr>
                <a:latin typeface="Franklin Gothic Book" panose="020B0503020102020204" pitchFamily="34" charset="0"/>
                <a:ea typeface="Cambria" panose="02040503050406030204" pitchFamily="18" charset="0"/>
              </a:defRPr>
            </a:lvl3pPr>
            <a:lvl4pPr>
              <a:buClr>
                <a:schemeClr val="accent3"/>
              </a:buClr>
              <a:defRPr>
                <a:latin typeface="Franklin Gothic Book" panose="020B0503020102020204" pitchFamily="34" charset="0"/>
                <a:ea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DFD2310-3CC3-463A-9CE0-FB0229D4F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7627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 - gröna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2D843C-3ACD-49ED-9840-15272A877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67541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7E8C7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CAB37E0-6E3E-4F9D-B0FC-C197CA39A8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10513"/>
            <a:ext cx="5157787" cy="4145280"/>
          </a:xfrm>
        </p:spPr>
        <p:txBody>
          <a:bodyPr/>
          <a:lstStyle>
            <a:lvl1pPr>
              <a:buClr>
                <a:srgbClr val="7E8C7E"/>
              </a:buClr>
              <a:defRPr sz="2400">
                <a:latin typeface="Franklin Gothic Book" panose="020B0503020102020204" pitchFamily="34" charset="0"/>
                <a:ea typeface="Cambria" panose="02040503050406030204" pitchFamily="18" charset="0"/>
              </a:defRPr>
            </a:lvl1pPr>
            <a:lvl2pPr>
              <a:buClr>
                <a:srgbClr val="7E8C7E"/>
              </a:buClr>
              <a:defRPr sz="2200">
                <a:latin typeface="Franklin Gothic Book" panose="020B0503020102020204" pitchFamily="34" charset="0"/>
                <a:ea typeface="Cambria" panose="02040503050406030204" pitchFamily="18" charset="0"/>
              </a:defRPr>
            </a:lvl2pPr>
            <a:lvl3pPr>
              <a:buClr>
                <a:srgbClr val="7E8C7E"/>
              </a:buClr>
              <a:defRPr sz="2000">
                <a:latin typeface="Franklin Gothic Book" panose="020B0503020102020204" pitchFamily="34" charset="0"/>
                <a:ea typeface="Cambria" panose="02040503050406030204" pitchFamily="18" charset="0"/>
              </a:defRPr>
            </a:lvl3pPr>
            <a:lvl4pPr>
              <a:buClr>
                <a:srgbClr val="7E8C7E"/>
              </a:buClr>
              <a:defRPr>
                <a:latin typeface="Franklin Gothic Book" panose="020B0503020102020204" pitchFamily="34" charset="0"/>
                <a:ea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4895E3D-3DA3-4502-813D-A13A44F5B0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10513"/>
            <a:ext cx="5183188" cy="3803904"/>
          </a:xfrm>
        </p:spPr>
        <p:txBody>
          <a:bodyPr/>
          <a:lstStyle>
            <a:lvl1pPr>
              <a:buClr>
                <a:srgbClr val="7E8C7E"/>
              </a:buClr>
              <a:defRPr sz="2400">
                <a:latin typeface="Franklin Gothic Book" panose="020B0503020102020204" pitchFamily="34" charset="0"/>
                <a:ea typeface="Cambria" panose="02040503050406030204" pitchFamily="18" charset="0"/>
              </a:defRPr>
            </a:lvl1pPr>
            <a:lvl2pPr>
              <a:buClr>
                <a:srgbClr val="7E8C7E"/>
              </a:buClr>
              <a:defRPr sz="2200">
                <a:latin typeface="Franklin Gothic Book" panose="020B0503020102020204" pitchFamily="34" charset="0"/>
                <a:ea typeface="Cambria" panose="02040503050406030204" pitchFamily="18" charset="0"/>
              </a:defRPr>
            </a:lvl2pPr>
            <a:lvl3pPr>
              <a:buClr>
                <a:srgbClr val="7E8C7E"/>
              </a:buClr>
              <a:defRPr>
                <a:latin typeface="Franklin Gothic Book" panose="020B0503020102020204" pitchFamily="34" charset="0"/>
                <a:ea typeface="Cambria" panose="02040503050406030204" pitchFamily="18" charset="0"/>
              </a:defRPr>
            </a:lvl3pPr>
            <a:lvl4pPr>
              <a:buClr>
                <a:srgbClr val="7E8C7E"/>
              </a:buClr>
              <a:defRPr>
                <a:latin typeface="Franklin Gothic Book" panose="020B0503020102020204" pitchFamily="34" charset="0"/>
                <a:ea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F4095D8-1C60-43FD-B688-AFDA21ECC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243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7161A4-CF9E-42E5-BEAD-32232789C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65890" cy="1325563"/>
          </a:xfrm>
        </p:spPr>
        <p:txBody>
          <a:bodyPr>
            <a:normAutofit/>
          </a:bodyPr>
          <a:lstStyle>
            <a:lvl1pPr>
              <a:defRPr sz="3600">
                <a:latin typeface="Century Gothic" panose="020B0502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3745BAD-B712-42EC-AE5D-67162D3CC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8011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EEC5730-29B3-4A22-9C9A-D35A7BA63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0813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 - lila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D95310-B835-4DB1-AFFF-FEA0ADCCC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latin typeface="Century Gothic" panose="020B0502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82FB454-3E45-4AF1-B8A3-2F371F3E3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590415"/>
          </a:xfrm>
        </p:spPr>
        <p:txBody>
          <a:bodyPr/>
          <a:lstStyle>
            <a:lvl1pPr>
              <a:buClr>
                <a:schemeClr val="accent3">
                  <a:lumMod val="75000"/>
                </a:schemeClr>
              </a:buClr>
              <a:defRPr sz="2400">
                <a:latin typeface="Franklin Gothic Book" panose="020B0503020102020204" pitchFamily="34" charset="0"/>
              </a:defRPr>
            </a:lvl1pPr>
            <a:lvl2pPr>
              <a:buClr>
                <a:schemeClr val="accent3">
                  <a:lumMod val="75000"/>
                </a:schemeClr>
              </a:buClr>
              <a:defRPr sz="2200">
                <a:latin typeface="Franklin Gothic Book" panose="020B0503020102020204" pitchFamily="34" charset="0"/>
              </a:defRPr>
            </a:lvl2pPr>
            <a:lvl3pPr>
              <a:buClr>
                <a:schemeClr val="accent3">
                  <a:lumMod val="75000"/>
                </a:schemeClr>
              </a:buClr>
              <a:defRPr sz="2000">
                <a:latin typeface="Franklin Gothic Book" panose="020B0503020102020204" pitchFamily="34" charset="0"/>
              </a:defRPr>
            </a:lvl3pPr>
            <a:lvl4pPr>
              <a:buClr>
                <a:schemeClr val="accent3">
                  <a:lumMod val="75000"/>
                </a:schemeClr>
              </a:buClr>
              <a:defRPr sz="1800">
                <a:latin typeface="Franklin Gothic Book" panose="020B0503020102020204" pitchFamily="34" charset="0"/>
              </a:defRPr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CCB87DB-0FDC-45F7-8777-F850219233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Franklin Gothic Book" panose="020B05030201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FD6A493-AB7B-4635-9E3C-70FCF402F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2323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5EC332A-CB65-4F5D-AA43-4A1804517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53EC9E7-5392-47BC-98E2-653C5C0EE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5B08F63-7139-4093-A2AD-B00D0368CC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1D6E1-0810-4DC6-9D4A-AB74E543D6CF}" type="datetime1">
              <a:rPr lang="sv-SE" smtClean="0"/>
              <a:t>2024-01-26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987D974-57AE-4ED2-B7F0-0A11541D66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4A3548-B93A-4A42-9FC0-B7B4EBD28B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84673-14FB-4584-BC76-A09C542391A0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B9B7B82-7BCE-4D8D-A4AD-1D6C46E324D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1920" y="5608960"/>
            <a:ext cx="12442613" cy="1276183"/>
          </a:xfrm>
          <a:prstGeom prst="rect">
            <a:avLst/>
          </a:prstGeom>
        </p:spPr>
      </p:pic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58200DC3-A3AB-483D-82D1-5C8588C1D51B}"/>
              </a:ext>
            </a:extLst>
          </p:cNvPr>
          <p:cNvSpPr txBox="1">
            <a:spLocks/>
          </p:cNvSpPr>
          <p:nvPr userDrawn="1"/>
        </p:nvSpPr>
        <p:spPr>
          <a:xfrm>
            <a:off x="974308" y="638881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1CA49F9-7B2C-424F-8554-36D76ED650F3}" type="slidenum">
              <a:rPr lang="sv-SE" sz="1400" smtClean="0"/>
              <a:pPr/>
              <a:t>‹#›</a:t>
            </a:fld>
            <a:endParaRPr lang="sv-SE" sz="140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1B29D4D-665E-57D5-056F-04FD805867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04832" y="227184"/>
            <a:ext cx="1040033" cy="103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895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7E8C7E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E8C7E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anklin Gothic Book" panose="020B0503020102020204" pitchFamily="34" charset="0"/>
          <a:ea typeface="Cambria" panose="0204050305040603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E8C7E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Franklin Gothic Book" panose="020B0503020102020204" pitchFamily="34" charset="0"/>
          <a:ea typeface="Cambria" panose="02040503050406030204" pitchFamily="18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E8C7E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Cambria" panose="02040503050406030204" pitchFamily="18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E8C7E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Cambria" panose="02040503050406030204" pitchFamily="18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5EC332A-CB65-4F5D-AA43-4A1804517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53EC9E7-5392-47BC-98E2-653C5C0EE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5B08F63-7139-4093-A2AD-B00D0368CC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1D6E1-0810-4DC6-9D4A-AB74E543D6CF}" type="datetime1">
              <a:rPr lang="sv-SE" smtClean="0"/>
              <a:t>2024-01-26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987D974-57AE-4ED2-B7F0-0A11541D66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4A3548-B93A-4A42-9FC0-B7B4EBD28B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84673-14FB-4584-BC76-A09C542391A0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B2CAF67-52B4-40A0-BB63-19C3EC707E8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64972" y="6127469"/>
            <a:ext cx="2246028" cy="44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076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7E8C7E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E8C7E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anklin Gothic Book" panose="020B0503020102020204" pitchFamily="34" charset="0"/>
          <a:ea typeface="Cambria" panose="0204050305040603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E8C7E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Franklin Gothic Book" panose="020B0503020102020204" pitchFamily="34" charset="0"/>
          <a:ea typeface="Cambria" panose="02040503050406030204" pitchFamily="18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E8C7E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Cambria" panose="02040503050406030204" pitchFamily="18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E8C7E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Cambria" panose="02040503050406030204" pitchFamily="18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&#160;https:/forms.office.com/e/4vWFxmMxp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aria.ulvenhag@regionsormland.s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hyperlink" Target="mailto:Andreas.dahlstrom@regionsormland.s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Pages/ResponsePage.aspx?id=ZXwjoxXKBk-2vE6t0OVhwrvgEQNM7e1AmlpFKhc0RgtUMDE1TlFHV1ZJWFlQVEEzR0YxNThVREZJSy4u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samverkan.regionsormland.se/utveckling-och-samarbete/samverkan-socialtjanst-och-vard/utvecklingsarbeten-i-samverkan/filmer/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13EC44-49AE-A56B-D0B3-09076F3C6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Förberedelse inför mötet;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15B19C-041B-00EA-EECF-48D4B6EA1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10513"/>
            <a:ext cx="6466534" cy="48388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sv-SE">
                <a:latin typeface="Franklin Gothic Book"/>
                <a:ea typeface="Cambria"/>
              </a:rPr>
              <a:t>Till dig som ska hålla i diskussionen: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sv-SE">
                <a:latin typeface="Franklin Gothic Book"/>
                <a:ea typeface="Cambria"/>
              </a:rPr>
              <a:t>Skicka ut information om arbetet, inför tex APT. Informationsmaterialet finns här. (länk till samverkanswebben)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sv-SE">
                <a:latin typeface="Franklin Gothic Book"/>
                <a:ea typeface="Cambria"/>
              </a:rPr>
              <a:t>Förbered mötet genom att se filmen och </a:t>
            </a:r>
            <a:r>
              <a:rPr lang="sv-SE" b="1" i="1">
                <a:latin typeface="Franklin Gothic Book"/>
                <a:ea typeface="Cambria"/>
              </a:rPr>
              <a:t>bestäm vilka diskussionsfrågor som ska användas under mötet</a:t>
            </a:r>
            <a:r>
              <a:rPr lang="sv-SE">
                <a:latin typeface="Franklin Gothic Book"/>
                <a:ea typeface="Cambria"/>
              </a:rPr>
              <a:t>. Välj frågor som passar er verksamhet!</a:t>
            </a:r>
          </a:p>
          <a:p>
            <a:pPr marL="0" indent="0">
              <a:lnSpc>
                <a:spcPct val="100000"/>
              </a:lnSpc>
              <a:buNone/>
            </a:pPr>
            <a:endParaRPr lang="sv-SE">
              <a:latin typeface="Franklin Gothic Book"/>
              <a:ea typeface="Cambria"/>
            </a:endParaRPr>
          </a:p>
          <a:p>
            <a:pPr marL="0" indent="0">
              <a:lnSpc>
                <a:spcPct val="100000"/>
              </a:lnSpc>
              <a:buNone/>
            </a:pPr>
            <a:endParaRPr lang="sv-SE">
              <a:latin typeface="Franklin Gothic Book"/>
              <a:ea typeface="Cambria"/>
            </a:endParaRPr>
          </a:p>
          <a:p>
            <a:pPr marL="457200" indent="-457200">
              <a:lnSpc>
                <a:spcPct val="100000"/>
              </a:lnSpc>
              <a:buAutoNum type="arabicPeriod"/>
            </a:pPr>
            <a:endParaRPr lang="sv-SE">
              <a:latin typeface="Franklin Gothic Book"/>
              <a:ea typeface="Cambria"/>
            </a:endParaRPr>
          </a:p>
          <a:p>
            <a:pPr marL="0" indent="0">
              <a:lnSpc>
                <a:spcPct val="100000"/>
              </a:lnSpc>
              <a:buNone/>
            </a:pPr>
            <a:endParaRPr lang="sv-SE"/>
          </a:p>
          <a:p>
            <a:pPr marL="0" indent="0">
              <a:buNone/>
            </a:pPr>
            <a:endParaRPr lang="sv-SE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0DF126A-892D-1610-3A64-935653649C4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723572" y="815079"/>
            <a:ext cx="2379216" cy="3304160"/>
          </a:xfrm>
        </p:spPr>
      </p:pic>
    </p:spTree>
    <p:extLst>
      <p:ext uri="{BB962C8B-B14F-4D97-AF65-F5344CB8AC3E}">
        <p14:creationId xmlns:p14="http://schemas.microsoft.com/office/powerpoint/2010/main" val="2450996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tbubbla: rektangel 5">
            <a:extLst>
              <a:ext uri="{FF2B5EF4-FFF2-40B4-BE49-F238E27FC236}">
                <a16:creationId xmlns:a16="http://schemas.microsoft.com/office/drawing/2014/main" id="{A828D48F-54EA-BFD8-ABDE-2FCBB967BA0B}"/>
              </a:ext>
            </a:extLst>
          </p:cNvPr>
          <p:cNvSpPr/>
          <p:nvPr/>
        </p:nvSpPr>
        <p:spPr>
          <a:xfrm>
            <a:off x="1304261" y="861348"/>
            <a:ext cx="2879829" cy="1860380"/>
          </a:xfrm>
          <a:prstGeom prst="wedgeRectCallout">
            <a:avLst>
              <a:gd name="adj1" fmla="val 95975"/>
              <a:gd name="adj2" fmla="val 5356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>
                <a:cs typeface="Calibri"/>
              </a:rPr>
              <a:t>16. Ibland får våra beslut oönskade konsekvenser för unga vuxna, hur hanterar vi det?</a:t>
            </a:r>
          </a:p>
        </p:txBody>
      </p:sp>
      <p:sp>
        <p:nvSpPr>
          <p:cNvPr id="5" name="Pratbubbla: rektangel 2">
            <a:extLst>
              <a:ext uri="{FF2B5EF4-FFF2-40B4-BE49-F238E27FC236}">
                <a16:creationId xmlns:a16="http://schemas.microsoft.com/office/drawing/2014/main" id="{903D724E-E129-7AD9-949E-5489562987F1}"/>
              </a:ext>
            </a:extLst>
          </p:cNvPr>
          <p:cNvSpPr/>
          <p:nvPr/>
        </p:nvSpPr>
        <p:spPr>
          <a:xfrm>
            <a:off x="7168711" y="3712435"/>
            <a:ext cx="3311371" cy="1860380"/>
          </a:xfrm>
          <a:prstGeom prst="wedgeRectCallout">
            <a:avLst>
              <a:gd name="adj1" fmla="val -78769"/>
              <a:gd name="adj2" fmla="val -6245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>
                <a:cs typeface="Calibri"/>
              </a:rPr>
              <a:t>19. Unga vuxna upplever ibland att man blir behandlad som antigen ett barn eller som någon med samma kunskap som vuxna med erfarenhet.</a:t>
            </a:r>
            <a:endParaRPr lang="en-US"/>
          </a:p>
          <a:p>
            <a:pPr algn="ctr"/>
            <a:r>
              <a:rPr lang="sv-SE">
                <a:cs typeface="Calibri"/>
              </a:rPr>
              <a:t>Hur undviker vi detta?</a:t>
            </a:r>
            <a:endParaRPr lang="sv-SE"/>
          </a:p>
        </p:txBody>
      </p:sp>
      <p:sp>
        <p:nvSpPr>
          <p:cNvPr id="7" name="Pratbubbla: rektangel 2">
            <a:extLst>
              <a:ext uri="{FF2B5EF4-FFF2-40B4-BE49-F238E27FC236}">
                <a16:creationId xmlns:a16="http://schemas.microsoft.com/office/drawing/2014/main" id="{2D7581E2-927E-9173-E965-4A282EA46DDF}"/>
              </a:ext>
            </a:extLst>
          </p:cNvPr>
          <p:cNvSpPr/>
          <p:nvPr/>
        </p:nvSpPr>
        <p:spPr>
          <a:xfrm>
            <a:off x="7217558" y="861348"/>
            <a:ext cx="3311371" cy="1860380"/>
          </a:xfrm>
          <a:prstGeom prst="wedgeRectCallout">
            <a:avLst>
              <a:gd name="adj1" fmla="val -89044"/>
              <a:gd name="adj2" fmla="val 3870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/>
              <a:t>17. Hur hanterar vi  kunskapsförhållandet mellan ung vuxen och hjälpare?</a:t>
            </a:r>
          </a:p>
        </p:txBody>
      </p:sp>
      <p:sp>
        <p:nvSpPr>
          <p:cNvPr id="8" name="Pratbubbla: rektangel 2">
            <a:extLst>
              <a:ext uri="{FF2B5EF4-FFF2-40B4-BE49-F238E27FC236}">
                <a16:creationId xmlns:a16="http://schemas.microsoft.com/office/drawing/2014/main" id="{4B12DF43-9151-26FE-AEE8-FCABFC90AF91}"/>
              </a:ext>
            </a:extLst>
          </p:cNvPr>
          <p:cNvSpPr/>
          <p:nvPr/>
        </p:nvSpPr>
        <p:spPr>
          <a:xfrm>
            <a:off x="1304261" y="3857629"/>
            <a:ext cx="3311371" cy="1860380"/>
          </a:xfrm>
          <a:prstGeom prst="wedgeRectCallout">
            <a:avLst>
              <a:gd name="adj1" fmla="val 76318"/>
              <a:gd name="adj2" fmla="val -9332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>
                <a:cs typeface="Calibri"/>
              </a:rPr>
              <a:t>18. Hur hanterar vi beroendeställningen mellan brukare och hjälpare? </a:t>
            </a:r>
          </a:p>
        </p:txBody>
      </p:sp>
    </p:spTree>
    <p:extLst>
      <p:ext uri="{BB962C8B-B14F-4D97-AF65-F5344CB8AC3E}">
        <p14:creationId xmlns:p14="http://schemas.microsoft.com/office/powerpoint/2010/main" val="3661855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223C37F9-D3F3-8477-5CC2-05F76E816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Tillsammans för unga vuxna</a:t>
            </a:r>
            <a:br>
              <a:rPr lang="sv-SE"/>
            </a:br>
            <a:r>
              <a:rPr lang="sv-SE"/>
              <a:t>- din kunskap är viktig för oss!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FCD39A0-2181-7F86-6121-F3D2FCD532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7916122" cy="39700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sv-SE">
                <a:latin typeface="Franklin Gothic Book"/>
                <a:ea typeface="Cambria"/>
              </a:rPr>
              <a:t>Vi önskar få ta del av era diskussioner för att få mer kunskap och insikter från olika verksamheter.</a:t>
            </a:r>
            <a:endParaRPr lang="en-US"/>
          </a:p>
          <a:p>
            <a:endParaRPr lang="sv-SE"/>
          </a:p>
          <a:p>
            <a:r>
              <a:rPr lang="sv-SE">
                <a:latin typeface="Franklin Gothic Book"/>
                <a:ea typeface="Cambria"/>
              </a:rPr>
              <a:t>Svara på frågorna i länken, antingen i grupp </a:t>
            </a:r>
          </a:p>
          <a:p>
            <a:pPr marL="0" indent="0">
              <a:buNone/>
            </a:pPr>
            <a:r>
              <a:rPr lang="sv-SE">
                <a:latin typeface="Franklin Gothic Book"/>
                <a:ea typeface="Cambria"/>
              </a:rPr>
              <a:t>   eller enskilt. -Välj det som blir bäst för er!</a:t>
            </a:r>
          </a:p>
          <a:p>
            <a:pPr lvl="1"/>
            <a:endParaRPr lang="sv-SE"/>
          </a:p>
          <a:p>
            <a:pPr marL="457200" lvl="1" indent="0">
              <a:buNone/>
            </a:pPr>
            <a:r>
              <a:rPr lang="sv-SE" b="1">
                <a:latin typeface="Franklin Gothic Book"/>
                <a:ea typeface="Cambria"/>
              </a:rPr>
              <a:t>Det viktiga är att ni dokumenterar!</a:t>
            </a:r>
          </a:p>
          <a:p>
            <a:pPr marL="457200" lvl="1" indent="0">
              <a:buNone/>
            </a:pPr>
            <a:r>
              <a:rPr lang="sv-SE" b="1">
                <a:latin typeface="Franklin Gothic Book"/>
                <a:ea typeface="Cambria"/>
              </a:rPr>
              <a:t>Scanna QR-koden med en mobilkamera eller använd länken. </a:t>
            </a:r>
            <a:endParaRPr lang="sv-SE"/>
          </a:p>
          <a:p>
            <a:r>
              <a:rPr lang="sv-SE" sz="1800" u="sng">
                <a:solidFill>
                  <a:srgbClr val="0563C1"/>
                </a:solidFill>
                <a:effectLst/>
                <a:latin typeface="Calibri"/>
                <a:ea typeface="Calibri" panose="020F0502020204030204" pitchFamily="34" charset="0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https://forms.office.com/e/</a:t>
            </a:r>
            <a:r>
              <a:rPr lang="sv-SE" sz="1800" u="sng">
                <a:solidFill>
                  <a:srgbClr val="0563C1"/>
                </a:solidFill>
                <a:latin typeface="Calibri"/>
                <a:ea typeface="Calibri" panose="020F0502020204030204" pitchFamily="34" charset="0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4vWFxmM</a:t>
            </a:r>
            <a:r>
              <a:rPr lang="sv-SE" sz="1800" u="sng">
                <a:solidFill>
                  <a:srgbClr val="0563C1"/>
                </a:solidFill>
                <a:latin typeface="Calibri"/>
                <a:ea typeface="Calibri" panose="020F0502020204030204" pitchFamily="34" charset="0"/>
                <a:cs typeface="Calibri"/>
              </a:rPr>
              <a:t>xpU </a:t>
            </a:r>
            <a:r>
              <a:rPr lang="sv-SE" sz="1800" u="sng">
                <a:solidFill>
                  <a:srgbClr val="0563C1"/>
                </a:solidFill>
                <a:latin typeface="Calibri"/>
                <a:ea typeface="Cambria"/>
                <a:cs typeface="Calibri"/>
              </a:rPr>
              <a:t> </a:t>
            </a:r>
            <a:endParaRPr lang="sv-SE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1CDDF6-DA95-2FC4-D755-34BBE2B5D6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709" t="36111" r="24942" b="13194"/>
          <a:stretch/>
        </p:blipFill>
        <p:spPr>
          <a:xfrm>
            <a:off x="8883588" y="2438878"/>
            <a:ext cx="2876592" cy="292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96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F6F384-DC8F-CBAD-5A50-AB4DC1CCA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solidFill>
                  <a:srgbClr val="7E8C7E"/>
                </a:solidFill>
              </a:rPr>
              <a:t>Tillsammans för unga vuxna - har du frågor? 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1D5D5F75-D726-642F-D41B-5898ED7401B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Maria Ulvenhag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  <a:hlinkClick r:id="rId3"/>
              </a:rPr>
              <a:t>Maria.ulvenhag@regionsormland.se</a:t>
            </a: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lt"/>
                <a:cs typeface="Calibri" panose="020F0502020204030204"/>
              </a:rPr>
              <a:t>073-069 37 46</a:t>
            </a:r>
            <a:endParaRPr kumimoji="0" lang="sv-SE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Andreas Dahlström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  <a:hlinkClick r:id="rId4"/>
              </a:rPr>
              <a:t>Andreas.dahlstrom@regionsormland.se</a:t>
            </a: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lt"/>
                <a:cs typeface="Calibri" panose="020F0502020204030204"/>
              </a:rPr>
              <a:t>073-069 51 49</a:t>
            </a:r>
            <a:endParaRPr kumimoji="0" lang="sv-SE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endParaRPr lang="sv-SE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9AC87B8-71C5-485B-DB9E-95FD4CD414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659697" y="2003753"/>
            <a:ext cx="4206605" cy="341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54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B58040-916C-2C0A-8EB4-93B2CDFC2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Under mötet;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C5EED7C-FBC7-980B-9343-56088C830AF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AutoNum type="arabicPeriod"/>
            </a:pPr>
            <a:r>
              <a:rPr lang="sv-SE">
                <a:latin typeface="Franklin Gothic Book"/>
                <a:ea typeface="Cambria"/>
              </a:rPr>
              <a:t>Se filmen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sv-SE">
                <a:latin typeface="Franklin Gothic Book"/>
                <a:ea typeface="Cambria"/>
              </a:rPr>
              <a:t>Genomför diskussionen i helgrupp eller bikupor.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endParaRPr lang="sv-SE">
              <a:latin typeface="Franklin Gothic Book"/>
              <a:ea typeface="Cambria"/>
            </a:endParaRP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6190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273B4A-12C5-0244-D5A8-6689C8BD2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Avsluta mötet;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DDEA378-AFD3-DF0E-62E4-CD02113B5F7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sv-SE">
                <a:latin typeface="Franklin Gothic Book"/>
                <a:ea typeface="Cambria"/>
              </a:rPr>
              <a:t>Era reflektioner och tankar är viktiga för oss att ta del av i det fortsatta arbetet </a:t>
            </a:r>
          </a:p>
          <a:p>
            <a:pPr marL="0" indent="0">
              <a:buNone/>
            </a:pPr>
            <a:endParaRPr lang="sv-SE">
              <a:latin typeface="Franklin Gothic Book"/>
              <a:ea typeface="Cambria"/>
            </a:endParaRPr>
          </a:p>
          <a:p>
            <a:r>
              <a:rPr lang="sv-SE">
                <a:latin typeface="Franklin Gothic Book"/>
                <a:ea typeface="Cambria"/>
              </a:rPr>
              <a:t>Avsluta diskussionen med kollegorna genom att svara skriftligt på några frågor- länk finns på sidan 11. </a:t>
            </a:r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F693EB3-6B39-4578-6DEF-3E5E801FAB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6512" y="1810513"/>
            <a:ext cx="5078875" cy="2211071"/>
          </a:xfr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sv-SE" b="1">
                <a:latin typeface="Franklin Gothic Book"/>
                <a:ea typeface="Cambria"/>
              </a:rPr>
              <a:t>Till dig som håller i mötet;</a:t>
            </a:r>
            <a:endParaRPr lang="en-US" b="1">
              <a:latin typeface="Franklin Gothic Book"/>
              <a:ea typeface="Cambria"/>
            </a:endParaRPr>
          </a:p>
          <a:p>
            <a:r>
              <a:rPr lang="sv-SE"/>
              <a:t>Utvärdera materialet i </a:t>
            </a:r>
            <a:r>
              <a:rPr lang="sv-SE">
                <a:hlinkClick r:id="rId2"/>
              </a:rPr>
              <a:t>här</a:t>
            </a:r>
            <a:r>
              <a:rPr lang="sv-SE"/>
              <a:t>.</a:t>
            </a:r>
          </a:p>
          <a:p>
            <a:r>
              <a:rPr lang="sv-SE">
                <a:latin typeface="Franklin Gothic Book"/>
                <a:ea typeface="Cambria"/>
              </a:rPr>
              <a:t>Kontaktuppgifter finns på sid 12.</a:t>
            </a:r>
          </a:p>
        </p:txBody>
      </p:sp>
    </p:spTree>
    <p:extLst>
      <p:ext uri="{BB962C8B-B14F-4D97-AF65-F5344CB8AC3E}">
        <p14:creationId xmlns:p14="http://schemas.microsoft.com/office/powerpoint/2010/main" val="1451196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n bild som visar text, drottning, vektorgrafik&#10;&#10;Automatiskt genererad beskrivning">
            <a:extLst>
              <a:ext uri="{FF2B5EF4-FFF2-40B4-BE49-F238E27FC236}">
                <a16:creationId xmlns:a16="http://schemas.microsoft.com/office/drawing/2014/main" id="{26437C18-2B77-43B6-480B-39C20FFC585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" r="2" b="2269"/>
          <a:stretch/>
        </p:blipFill>
        <p:spPr bwMode="auto">
          <a:xfrm>
            <a:off x="3652411" y="1387650"/>
            <a:ext cx="4275185" cy="343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AA255EE-F9C9-4ABA-950C-FDD84EAC6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67541" cy="1325563"/>
          </a:xfrm>
        </p:spPr>
        <p:txBody>
          <a:bodyPr anchor="ctr">
            <a:normAutofit/>
          </a:bodyPr>
          <a:lstStyle/>
          <a:p>
            <a:pPr algn="ctr"/>
            <a:r>
              <a:rPr lang="sv-SE" i="1"/>
              <a:t>Tillsammans för unga vuxna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6CE13D2-0A23-4A82-AAC5-9C1A4D033E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146041" y="5383763"/>
            <a:ext cx="9209347" cy="8864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sv-SE">
                <a:solidFill>
                  <a:srgbClr val="7E8C7E"/>
                </a:solidFill>
                <a:latin typeface="Franklin Gothic Book"/>
                <a:ea typeface="Cambria"/>
              </a:rPr>
              <a:t>Arbetsmaterial</a:t>
            </a:r>
          </a:p>
        </p:txBody>
      </p:sp>
    </p:spTree>
    <p:extLst>
      <p:ext uri="{BB962C8B-B14F-4D97-AF65-F5344CB8AC3E}">
        <p14:creationId xmlns:p14="http://schemas.microsoft.com/office/powerpoint/2010/main" val="3937636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6255E9-ABC8-2E7C-1CBA-84D35F7D1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Tillsammans för unga vuxna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7F818BF-7386-66B0-3949-6D7922186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10512"/>
            <a:ext cx="10470363" cy="4367004"/>
          </a:xfrm>
        </p:spPr>
        <p:txBody>
          <a:bodyPr>
            <a:normAutofit/>
          </a:bodyPr>
          <a:lstStyle/>
          <a:p>
            <a:r>
              <a:rPr lang="sv-SE"/>
              <a:t>Utvecklingsarbetet är grundat genom att </a:t>
            </a:r>
            <a:r>
              <a:rPr lang="sv-SE" i="1"/>
              <a:t>brukare</a:t>
            </a:r>
            <a:r>
              <a:rPr lang="sv-SE"/>
              <a:t>, unga vuxna med psykosociala problem deltar i arbetet. </a:t>
            </a:r>
          </a:p>
          <a:p>
            <a:endParaRPr lang="sv-SE"/>
          </a:p>
          <a:p>
            <a:r>
              <a:rPr lang="sv-SE"/>
              <a:t>Filmen är ETT autentiskt exempel och kan väcka reaktioner. </a:t>
            </a:r>
          </a:p>
          <a:p>
            <a:endParaRPr lang="sv-SE"/>
          </a:p>
          <a:p>
            <a:r>
              <a:rPr lang="sv-SE"/>
              <a:t>Syftet med filmen är att</a:t>
            </a:r>
          </a:p>
          <a:p>
            <a:pPr lvl="1"/>
            <a:r>
              <a:rPr lang="sv-SE"/>
              <a:t>alla som arbetar med målgruppen ska få insyn hur det kan bli för individen när denne ”hamnar mellan stolarna”</a:t>
            </a:r>
          </a:p>
          <a:p>
            <a:pPr lvl="1"/>
            <a:r>
              <a:rPr lang="sv-SE"/>
              <a:t>är att skapa underlag för diskussion om hur vi alla kan bidra till att det ska bli bättre</a:t>
            </a:r>
          </a:p>
          <a:p>
            <a:pPr lvl="1"/>
            <a:r>
              <a:rPr lang="sv-SE"/>
              <a:t>samla kunskap från fler verksamheter</a:t>
            </a:r>
          </a:p>
        </p:txBody>
      </p:sp>
    </p:spTree>
    <p:extLst>
      <p:ext uri="{BB962C8B-B14F-4D97-AF65-F5344CB8AC3E}">
        <p14:creationId xmlns:p14="http://schemas.microsoft.com/office/powerpoint/2010/main" val="392070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20DEFF-C3E0-33C0-4E73-C4D909D31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Tillsammans för unga vuxna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34ECFAA-44E7-F4DA-BF3B-3958E2CB9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10513"/>
            <a:ext cx="10313765" cy="23361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n-NO">
                <a:latin typeface="Franklin Gothic Book"/>
                <a:ea typeface="Cambria"/>
                <a:hlinkClick r:id="rId2"/>
              </a:rPr>
              <a:t>Filmer i samverkansstrukturen - Samverkanswebben (regionsormland.se)</a:t>
            </a:r>
            <a:endParaRPr lang="nn-NO">
              <a:latin typeface="Franklin Gothic Book"/>
              <a:ea typeface="Cambria"/>
            </a:endParaRPr>
          </a:p>
          <a:p>
            <a:endParaRPr lang="nn-NO"/>
          </a:p>
          <a:p>
            <a:r>
              <a:rPr lang="nn-NO" err="1">
                <a:latin typeface="Franklin Gothic Book"/>
                <a:ea typeface="Cambria"/>
              </a:rPr>
              <a:t>Klicka</a:t>
            </a:r>
            <a:r>
              <a:rPr lang="nn-NO">
                <a:latin typeface="Franklin Gothic Book"/>
                <a:ea typeface="Cambria"/>
              </a:rPr>
              <a:t> på filmen- Tillsammans </a:t>
            </a:r>
            <a:r>
              <a:rPr lang="nn-NO" err="1">
                <a:latin typeface="Franklin Gothic Book"/>
                <a:ea typeface="Cambria"/>
              </a:rPr>
              <a:t>för</a:t>
            </a:r>
            <a:r>
              <a:rPr lang="nn-NO">
                <a:latin typeface="Franklin Gothic Book"/>
                <a:ea typeface="Cambria"/>
              </a:rPr>
              <a:t> </a:t>
            </a:r>
            <a:r>
              <a:rPr lang="nn-NO" err="1">
                <a:latin typeface="Franklin Gothic Book"/>
                <a:ea typeface="Cambria"/>
              </a:rPr>
              <a:t>unga</a:t>
            </a:r>
            <a:r>
              <a:rPr lang="nn-NO">
                <a:latin typeface="Franklin Gothic Book"/>
                <a:ea typeface="Cambria"/>
              </a:rPr>
              <a:t> </a:t>
            </a:r>
            <a:r>
              <a:rPr lang="nn-NO" err="1">
                <a:latin typeface="Franklin Gothic Book"/>
                <a:ea typeface="Cambria"/>
              </a:rPr>
              <a:t>vuxna</a:t>
            </a:r>
            <a:endParaRPr lang="sv-SE" err="1">
              <a:latin typeface="Franklin Gothic Book"/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362173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7A5892-10EF-F5E5-EBF4-572A79EA6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489"/>
            <a:ext cx="10515600" cy="1325563"/>
          </a:xfrm>
        </p:spPr>
        <p:txBody>
          <a:bodyPr>
            <a:normAutofit/>
          </a:bodyPr>
          <a:lstStyle/>
          <a:p>
            <a:r>
              <a:rPr lang="sv-SE">
                <a:latin typeface="Century Gothic"/>
              </a:rPr>
              <a:t>Tillsammans för unga vuxna-  </a:t>
            </a:r>
            <a:r>
              <a:rPr lang="sv-SE" sz="2700">
                <a:latin typeface="Century Gothic"/>
              </a:rPr>
              <a:t>alla frågor är framtagna av unga vuxna med psykosociala problem.</a:t>
            </a:r>
            <a:endParaRPr lang="sv-SE" sz="2700"/>
          </a:p>
        </p:txBody>
      </p:sp>
      <p:sp>
        <p:nvSpPr>
          <p:cNvPr id="13" name="Pratbubbla: rektangel 12">
            <a:extLst>
              <a:ext uri="{FF2B5EF4-FFF2-40B4-BE49-F238E27FC236}">
                <a16:creationId xmlns:a16="http://schemas.microsoft.com/office/drawing/2014/main" id="{95AFA4A5-C2F3-4922-EF1F-E85C2E653A65}"/>
              </a:ext>
            </a:extLst>
          </p:cNvPr>
          <p:cNvSpPr/>
          <p:nvPr/>
        </p:nvSpPr>
        <p:spPr>
          <a:xfrm>
            <a:off x="4529817" y="1456974"/>
            <a:ext cx="3311371" cy="1860380"/>
          </a:xfrm>
          <a:prstGeom prst="wedgeRectCallout">
            <a:avLst>
              <a:gd name="adj1" fmla="val 10534"/>
              <a:gd name="adj2" fmla="val 825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>
                <a:cs typeface="Calibri"/>
              </a:rPr>
              <a:t>2. Hur bemöter vi unga vuxna?</a:t>
            </a:r>
            <a:endParaRPr lang="sv-SE"/>
          </a:p>
        </p:txBody>
      </p:sp>
      <p:sp>
        <p:nvSpPr>
          <p:cNvPr id="14" name="Pratbubbla: rektangel 13">
            <a:extLst>
              <a:ext uri="{FF2B5EF4-FFF2-40B4-BE49-F238E27FC236}">
                <a16:creationId xmlns:a16="http://schemas.microsoft.com/office/drawing/2014/main" id="{0FDBDBAF-8637-22E1-E400-179FA4BF781C}"/>
              </a:ext>
            </a:extLst>
          </p:cNvPr>
          <p:cNvSpPr/>
          <p:nvPr/>
        </p:nvSpPr>
        <p:spPr>
          <a:xfrm>
            <a:off x="7067365" y="4190663"/>
            <a:ext cx="3311371" cy="1860380"/>
          </a:xfrm>
          <a:prstGeom prst="wedgeRectCallout">
            <a:avLst>
              <a:gd name="adj1" fmla="val -81152"/>
              <a:gd name="adj2" fmla="val -480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>
                <a:cs typeface="Calibri"/>
              </a:rPr>
              <a:t>5. Hur tar vi vara på unga vuxnas erfarenheter av våra beslut?</a:t>
            </a:r>
          </a:p>
          <a:p>
            <a:pPr algn="ctr"/>
            <a:r>
              <a:rPr lang="sv-SE">
                <a:cs typeface="Calibri"/>
              </a:rPr>
              <a:t>"Hur har det gått för dig?”</a:t>
            </a:r>
          </a:p>
        </p:txBody>
      </p:sp>
      <p:sp>
        <p:nvSpPr>
          <p:cNvPr id="16" name="Pratbubbla: rektangel 15">
            <a:extLst>
              <a:ext uri="{FF2B5EF4-FFF2-40B4-BE49-F238E27FC236}">
                <a16:creationId xmlns:a16="http://schemas.microsoft.com/office/drawing/2014/main" id="{92EACE73-8A1F-E31D-36B8-AAB44A4E11BF}"/>
              </a:ext>
            </a:extLst>
          </p:cNvPr>
          <p:cNvSpPr/>
          <p:nvPr/>
        </p:nvSpPr>
        <p:spPr>
          <a:xfrm>
            <a:off x="8394617" y="1818484"/>
            <a:ext cx="3311371" cy="1860380"/>
          </a:xfrm>
          <a:prstGeom prst="wedgeRectCallout">
            <a:avLst>
              <a:gd name="adj1" fmla="val -61549"/>
              <a:gd name="adj2" fmla="val 498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>
                <a:cs typeface="Calibri"/>
              </a:rPr>
              <a:t>3. Hur lyssnar vi på unga vuxna?</a:t>
            </a:r>
          </a:p>
        </p:txBody>
      </p:sp>
      <p:sp>
        <p:nvSpPr>
          <p:cNvPr id="3" name="Pratbubbla: rektangel 11">
            <a:extLst>
              <a:ext uri="{FF2B5EF4-FFF2-40B4-BE49-F238E27FC236}">
                <a16:creationId xmlns:a16="http://schemas.microsoft.com/office/drawing/2014/main" id="{F01001C2-F924-BEE2-6C66-3335BDA735DF}"/>
              </a:ext>
            </a:extLst>
          </p:cNvPr>
          <p:cNvSpPr/>
          <p:nvPr/>
        </p:nvSpPr>
        <p:spPr>
          <a:xfrm>
            <a:off x="665017" y="1509496"/>
            <a:ext cx="3311371" cy="1860380"/>
          </a:xfrm>
          <a:prstGeom prst="wedgeRectCallout">
            <a:avLst>
              <a:gd name="adj1" fmla="val 77661"/>
              <a:gd name="adj2" fmla="val 86715"/>
            </a:avLst>
          </a:prstGeom>
          <a:solidFill>
            <a:srgbClr val="9A82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/>
              <a:t>1. Vilka känslor får ni när ni ser filmen? </a:t>
            </a:r>
          </a:p>
        </p:txBody>
      </p:sp>
      <p:sp>
        <p:nvSpPr>
          <p:cNvPr id="4" name="Pratbubbla: rektangel 3">
            <a:extLst>
              <a:ext uri="{FF2B5EF4-FFF2-40B4-BE49-F238E27FC236}">
                <a16:creationId xmlns:a16="http://schemas.microsoft.com/office/drawing/2014/main" id="{6C34027C-2AAF-B1A1-00C4-E987FF11A7AF}"/>
              </a:ext>
            </a:extLst>
          </p:cNvPr>
          <p:cNvSpPr/>
          <p:nvPr/>
        </p:nvSpPr>
        <p:spPr>
          <a:xfrm>
            <a:off x="838200" y="4341799"/>
            <a:ext cx="3311371" cy="1860380"/>
          </a:xfrm>
          <a:prstGeom prst="wedgeRectCallout">
            <a:avLst>
              <a:gd name="adj1" fmla="val 84064"/>
              <a:gd name="adj2" fmla="val -39765"/>
            </a:avLst>
          </a:prstGeom>
          <a:solidFill>
            <a:schemeClr val="accent1">
              <a:tint val="66000"/>
              <a:satMod val="1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/>
              <a:t>4. Hur följer vi upp de insatser vi  erbjuder unga vuxna?</a:t>
            </a:r>
          </a:p>
          <a:p>
            <a:pPr algn="ctr"/>
            <a:r>
              <a:rPr lang="sv-SE"/>
              <a:t>”Hur fungerade insatsen?”</a:t>
            </a:r>
            <a:endParaRPr lang="sv-SE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3684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tbubbla: rektangel 5">
            <a:extLst>
              <a:ext uri="{FF2B5EF4-FFF2-40B4-BE49-F238E27FC236}">
                <a16:creationId xmlns:a16="http://schemas.microsoft.com/office/drawing/2014/main" id="{23B0F04A-AF52-B71A-0322-ABA058BDB43A}"/>
              </a:ext>
            </a:extLst>
          </p:cNvPr>
          <p:cNvSpPr/>
          <p:nvPr/>
        </p:nvSpPr>
        <p:spPr>
          <a:xfrm>
            <a:off x="785037" y="1092386"/>
            <a:ext cx="3311371" cy="1860380"/>
          </a:xfrm>
          <a:prstGeom prst="wedgeRectCallout">
            <a:avLst>
              <a:gd name="adj1" fmla="val 63796"/>
              <a:gd name="adj2" fmla="val 10328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>
                <a:cs typeface="Calibri"/>
              </a:rPr>
              <a:t>6. Vad gör vi när vi möter en individ som är i behov av hjälp, men som vi inte har i </a:t>
            </a:r>
            <a:r>
              <a:rPr lang="sv-SE" i="1">
                <a:cs typeface="Calibri"/>
              </a:rPr>
              <a:t>uppgift</a:t>
            </a:r>
            <a:r>
              <a:rPr lang="sv-SE">
                <a:cs typeface="Calibri"/>
              </a:rPr>
              <a:t> att hjälpa.</a:t>
            </a:r>
          </a:p>
        </p:txBody>
      </p:sp>
      <p:sp>
        <p:nvSpPr>
          <p:cNvPr id="14" name="Pratbubbla: rektangel 13">
            <a:extLst>
              <a:ext uri="{FF2B5EF4-FFF2-40B4-BE49-F238E27FC236}">
                <a16:creationId xmlns:a16="http://schemas.microsoft.com/office/drawing/2014/main" id="{0FDBDBAF-8637-22E1-E400-179FA4BF781C}"/>
              </a:ext>
            </a:extLst>
          </p:cNvPr>
          <p:cNvSpPr/>
          <p:nvPr/>
        </p:nvSpPr>
        <p:spPr>
          <a:xfrm>
            <a:off x="1666924" y="4466738"/>
            <a:ext cx="3216676" cy="1797751"/>
          </a:xfrm>
          <a:prstGeom prst="wedgeRectCallout">
            <a:avLst>
              <a:gd name="adj1" fmla="val 69226"/>
              <a:gd name="adj2" fmla="val -807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/>
              <a:t>9. Vet vi vad som egentligen gör skillnad för individerna?</a:t>
            </a:r>
          </a:p>
        </p:txBody>
      </p:sp>
      <p:sp>
        <p:nvSpPr>
          <p:cNvPr id="16" name="Pratbubbla: rektangel 15">
            <a:extLst>
              <a:ext uri="{FF2B5EF4-FFF2-40B4-BE49-F238E27FC236}">
                <a16:creationId xmlns:a16="http://schemas.microsoft.com/office/drawing/2014/main" id="{92EACE73-8A1F-E31D-36B8-AAB44A4E11BF}"/>
              </a:ext>
            </a:extLst>
          </p:cNvPr>
          <p:cNvSpPr/>
          <p:nvPr/>
        </p:nvSpPr>
        <p:spPr>
          <a:xfrm>
            <a:off x="8270343" y="912666"/>
            <a:ext cx="3311371" cy="1860380"/>
          </a:xfrm>
          <a:prstGeom prst="wedgeRectCallout">
            <a:avLst>
              <a:gd name="adj1" fmla="val -43889"/>
              <a:gd name="adj2" fmla="val 830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/>
              <a:t>8. Finns det forum där vi kan träffa andra verksamheter och diskutera OM hur det går/blir för unga vuxna vi möter?</a:t>
            </a:r>
            <a:endParaRPr lang="sv-SE">
              <a:cs typeface="Calibri"/>
            </a:endParaRPr>
          </a:p>
        </p:txBody>
      </p:sp>
      <p:sp>
        <p:nvSpPr>
          <p:cNvPr id="3" name="Pratbubbla: rektangel 2">
            <a:extLst>
              <a:ext uri="{FF2B5EF4-FFF2-40B4-BE49-F238E27FC236}">
                <a16:creationId xmlns:a16="http://schemas.microsoft.com/office/drawing/2014/main" id="{1AB12275-D08F-683E-B3B5-732004EC3443}"/>
              </a:ext>
            </a:extLst>
          </p:cNvPr>
          <p:cNvSpPr/>
          <p:nvPr/>
        </p:nvSpPr>
        <p:spPr>
          <a:xfrm>
            <a:off x="7584936" y="4084954"/>
            <a:ext cx="3311371" cy="1860380"/>
          </a:xfrm>
          <a:prstGeom prst="wedgeRectCallout">
            <a:avLst>
              <a:gd name="adj1" fmla="val -81980"/>
              <a:gd name="adj2" fmla="val -5102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/>
              <a:t>10. Behandlingsbar, kan man vara icke behandlingsbar?</a:t>
            </a:r>
          </a:p>
        </p:txBody>
      </p:sp>
      <p:sp>
        <p:nvSpPr>
          <p:cNvPr id="4" name="Pratbubbla: rektangel 5">
            <a:extLst>
              <a:ext uri="{FF2B5EF4-FFF2-40B4-BE49-F238E27FC236}">
                <a16:creationId xmlns:a16="http://schemas.microsoft.com/office/drawing/2014/main" id="{F3B57A50-1CAC-8EFB-B65C-1E9F09AB7C58}"/>
              </a:ext>
            </a:extLst>
          </p:cNvPr>
          <p:cNvSpPr/>
          <p:nvPr/>
        </p:nvSpPr>
        <p:spPr>
          <a:xfrm>
            <a:off x="4512369" y="754372"/>
            <a:ext cx="3311371" cy="1860380"/>
          </a:xfrm>
          <a:prstGeom prst="wedgeRectCallout">
            <a:avLst>
              <a:gd name="adj1" fmla="val 862"/>
              <a:gd name="adj2" fmla="val 9756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>
                <a:cs typeface="Calibri"/>
              </a:rPr>
              <a:t>7. Vad gör vi, när vi möter en individ som är i behov av hjälp, men som vi inte har </a:t>
            </a:r>
            <a:r>
              <a:rPr lang="sv-SE" i="1">
                <a:cs typeface="Calibri"/>
              </a:rPr>
              <a:t>tid</a:t>
            </a:r>
            <a:r>
              <a:rPr lang="sv-SE">
                <a:cs typeface="Calibri"/>
              </a:rPr>
              <a:t> att hjälpa.</a:t>
            </a:r>
          </a:p>
        </p:txBody>
      </p:sp>
    </p:spTree>
    <p:extLst>
      <p:ext uri="{BB962C8B-B14F-4D97-AF65-F5344CB8AC3E}">
        <p14:creationId xmlns:p14="http://schemas.microsoft.com/office/powerpoint/2010/main" val="632677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atbubbla: rektangel 11">
            <a:extLst>
              <a:ext uri="{FF2B5EF4-FFF2-40B4-BE49-F238E27FC236}">
                <a16:creationId xmlns:a16="http://schemas.microsoft.com/office/drawing/2014/main" id="{77B6C2DA-9329-B2C3-1D11-4A03AA36369C}"/>
              </a:ext>
            </a:extLst>
          </p:cNvPr>
          <p:cNvSpPr/>
          <p:nvPr/>
        </p:nvSpPr>
        <p:spPr>
          <a:xfrm>
            <a:off x="451872" y="1260936"/>
            <a:ext cx="3311371" cy="1860380"/>
          </a:xfrm>
          <a:prstGeom prst="wedgeRectCallout">
            <a:avLst>
              <a:gd name="adj1" fmla="val 73808"/>
              <a:gd name="adj2" fmla="val 7871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/>
              <a:t>11. I vilka sammanhang möter vi målgruppen unga vuxna med psykosocial problematik?</a:t>
            </a:r>
          </a:p>
        </p:txBody>
      </p:sp>
      <p:sp>
        <p:nvSpPr>
          <p:cNvPr id="13" name="Pratbubbla: rektangel 12">
            <a:extLst>
              <a:ext uri="{FF2B5EF4-FFF2-40B4-BE49-F238E27FC236}">
                <a16:creationId xmlns:a16="http://schemas.microsoft.com/office/drawing/2014/main" id="{95AFA4A5-C2F3-4922-EF1F-E85C2E653A65}"/>
              </a:ext>
            </a:extLst>
          </p:cNvPr>
          <p:cNvSpPr/>
          <p:nvPr/>
        </p:nvSpPr>
        <p:spPr>
          <a:xfrm>
            <a:off x="4356689" y="728391"/>
            <a:ext cx="3311371" cy="1860380"/>
          </a:xfrm>
          <a:prstGeom prst="wedgeRectCallout">
            <a:avLst>
              <a:gd name="adj1" fmla="val 10534"/>
              <a:gd name="adj2" fmla="val 825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/>
              <a:t>12. Varför är  personcentrering viktigt för unga vuxna? </a:t>
            </a:r>
          </a:p>
        </p:txBody>
      </p:sp>
      <p:sp>
        <p:nvSpPr>
          <p:cNvPr id="15" name="Pratbubbla: rektangel 14">
            <a:extLst>
              <a:ext uri="{FF2B5EF4-FFF2-40B4-BE49-F238E27FC236}">
                <a16:creationId xmlns:a16="http://schemas.microsoft.com/office/drawing/2014/main" id="{31E3FF4A-0287-22D8-CA03-8B0FCF5F28E0}"/>
              </a:ext>
            </a:extLst>
          </p:cNvPr>
          <p:cNvSpPr/>
          <p:nvPr/>
        </p:nvSpPr>
        <p:spPr>
          <a:xfrm>
            <a:off x="7947369" y="4024715"/>
            <a:ext cx="3311371" cy="1860380"/>
          </a:xfrm>
          <a:prstGeom prst="wedgeRectCallout">
            <a:avLst>
              <a:gd name="adj1" fmla="val -87392"/>
              <a:gd name="adj2" fmla="val -200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/>
              <a:t>15. Vet vi egentligen hur det går med våra klienter/brukare?</a:t>
            </a:r>
          </a:p>
        </p:txBody>
      </p:sp>
      <p:sp>
        <p:nvSpPr>
          <p:cNvPr id="16" name="Pratbubbla: rektangel 15">
            <a:extLst>
              <a:ext uri="{FF2B5EF4-FFF2-40B4-BE49-F238E27FC236}">
                <a16:creationId xmlns:a16="http://schemas.microsoft.com/office/drawing/2014/main" id="{92EACE73-8A1F-E31D-36B8-AAB44A4E11BF}"/>
              </a:ext>
            </a:extLst>
          </p:cNvPr>
          <p:cNvSpPr/>
          <p:nvPr/>
        </p:nvSpPr>
        <p:spPr>
          <a:xfrm>
            <a:off x="8339615" y="970393"/>
            <a:ext cx="3311371" cy="1860380"/>
          </a:xfrm>
          <a:prstGeom prst="wedgeRectCallout">
            <a:avLst>
              <a:gd name="adj1" fmla="val -43889"/>
              <a:gd name="adj2" fmla="val 830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/>
              <a:t>13. Hur gör vi för att involvera brukare i vårt arbete?</a:t>
            </a:r>
          </a:p>
        </p:txBody>
      </p:sp>
      <p:sp>
        <p:nvSpPr>
          <p:cNvPr id="3" name="Pratbubbla: rektangel 2">
            <a:extLst>
              <a:ext uri="{FF2B5EF4-FFF2-40B4-BE49-F238E27FC236}">
                <a16:creationId xmlns:a16="http://schemas.microsoft.com/office/drawing/2014/main" id="{FA056525-D8FD-C7FB-307F-6A08448A658E}"/>
              </a:ext>
            </a:extLst>
          </p:cNvPr>
          <p:cNvSpPr/>
          <p:nvPr/>
        </p:nvSpPr>
        <p:spPr>
          <a:xfrm>
            <a:off x="1144018" y="4268817"/>
            <a:ext cx="3311371" cy="1860380"/>
          </a:xfrm>
          <a:prstGeom prst="wedgeRectCallout">
            <a:avLst>
              <a:gd name="adj1" fmla="val 89863"/>
              <a:gd name="adj2" fmla="val -395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>
                <a:cs typeface="Calibri"/>
              </a:rPr>
              <a:t>14. Hur förebygger vi att unga vuxna far illa av de beslut som vi fattar?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9685290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alt stöd grön">
  <a:themeElements>
    <a:clrScheme name="Samverkan Sörmlan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E8C7E"/>
      </a:accent1>
      <a:accent2>
        <a:srgbClr val="8FA3AD"/>
      </a:accent2>
      <a:accent3>
        <a:srgbClr val="D59C99"/>
      </a:accent3>
      <a:accent4>
        <a:srgbClr val="D5AE59"/>
      </a:accent4>
      <a:accent5>
        <a:srgbClr val="5F7D8C"/>
      </a:accent5>
      <a:accent6>
        <a:srgbClr val="A8B6A8"/>
      </a:accent6>
      <a:hlink>
        <a:srgbClr val="AF6D6C"/>
      </a:hlink>
      <a:folHlink>
        <a:srgbClr val="D6AE5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mverkansmall logga två rader" id="{043E0ED1-F543-483A-BE17-0B8C95511A81}" vid="{3850F381-A278-43BE-8662-99FB3318E496}"/>
    </a:ext>
  </a:extLst>
</a:theme>
</file>

<file path=ppt/theme/theme2.xml><?xml version="1.0" encoding="utf-8"?>
<a:theme xmlns:a="http://schemas.openxmlformats.org/drawingml/2006/main" name="1_Regionalt stöd grön">
  <a:themeElements>
    <a:clrScheme name="Samverkan Sörmlan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E8C7E"/>
      </a:accent1>
      <a:accent2>
        <a:srgbClr val="8FA3AD"/>
      </a:accent2>
      <a:accent3>
        <a:srgbClr val="D59C99"/>
      </a:accent3>
      <a:accent4>
        <a:srgbClr val="D5AE59"/>
      </a:accent4>
      <a:accent5>
        <a:srgbClr val="5F7D8C"/>
      </a:accent5>
      <a:accent6>
        <a:srgbClr val="A8B6A8"/>
      </a:accent6>
      <a:hlink>
        <a:srgbClr val="AF6D6C"/>
      </a:hlink>
      <a:folHlink>
        <a:srgbClr val="D6AE5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mverkansmall logga två rader" id="{043E0ED1-F543-483A-BE17-0B8C95511A81}" vid="{255B0553-397C-4DCC-A3FE-A7354F88B284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bff72e-4331-4688-9b6a-16df36678ed4" xsi:nil="true"/>
    <lcf76f155ced4ddcb4097134ff3c332f xmlns="471f1589-f0f3-4f39-b151-a2d356f9c453">
      <Terms xmlns="http://schemas.microsoft.com/office/infopath/2007/PartnerControls"/>
    </lcf76f155ced4ddcb4097134ff3c332f>
    <SharedWithUsers xmlns="6ebff72e-4331-4688-9b6a-16df36678ed4">
      <UserInfo>
        <DisplayName>Kendall, Titti</DisplayName>
        <AccountId>16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0886EB77ECCBB4F8A14E06266E2A1E5" ma:contentTypeVersion="16" ma:contentTypeDescription="Skapa ett nytt dokument." ma:contentTypeScope="" ma:versionID="02b6cea710105559a97ed7c551d3c1ce">
  <xsd:schema xmlns:xsd="http://www.w3.org/2001/XMLSchema" xmlns:xs="http://www.w3.org/2001/XMLSchema" xmlns:p="http://schemas.microsoft.com/office/2006/metadata/properties" xmlns:ns2="471f1589-f0f3-4f39-b151-a2d356f9c453" xmlns:ns3="6ebff72e-4331-4688-9b6a-16df36678ed4" targetNamespace="http://schemas.microsoft.com/office/2006/metadata/properties" ma:root="true" ma:fieldsID="16b2713248dae904d0ded6d9cf2d6bef" ns2:_="" ns3:_="">
    <xsd:import namespace="471f1589-f0f3-4f39-b151-a2d356f9c453"/>
    <xsd:import namespace="6ebff72e-4331-4688-9b6a-16df36678e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1f1589-f0f3-4f39-b151-a2d356f9c4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Bildmarkeringar" ma:readOnly="false" ma:fieldId="{5cf76f15-5ced-4ddc-b409-7134ff3c332f}" ma:taxonomyMulti="true" ma:sspId="9476f025-5a9a-42f2-8ca9-47e5a9d4f60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bff72e-4331-4688-9b6a-16df36678ed4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b9d142e0-39c2-4a09-b7e0-4ec34f4cf37a}" ma:internalName="TaxCatchAll" ma:showField="CatchAllData" ma:web="6ebff72e-4331-4688-9b6a-16df36678e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4966F2-AD0E-48BF-9E41-63777B5BE1E2}">
  <ds:schemaRefs>
    <ds:schemaRef ds:uri="471f1589-f0f3-4f39-b151-a2d356f9c453"/>
    <ds:schemaRef ds:uri="6ebff72e-4331-4688-9b6a-16df36678ed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5E9AB39-E16C-42CF-BC29-D914C5F0E9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7E0822-6E89-4760-8DFD-62C2B672F47C}">
  <ds:schemaRefs>
    <ds:schemaRef ds:uri="471f1589-f0f3-4f39-b151-a2d356f9c453"/>
    <ds:schemaRef ds:uri="6ebff72e-4331-4688-9b6a-16df36678ed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Regionalt stöd PP BLÅGRÖN2_Unga vuxna2</Template>
  <TotalTime>0</TotalTime>
  <Words>694</Words>
  <Application>Microsoft Office PowerPoint</Application>
  <PresentationFormat>Bredbild</PresentationFormat>
  <Paragraphs>79</Paragraphs>
  <Slides>12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12</vt:i4>
      </vt:variant>
    </vt:vector>
  </HeadingPairs>
  <TitlesOfParts>
    <vt:vector size="20" baseType="lpstr">
      <vt:lpstr>Arial</vt:lpstr>
      <vt:lpstr>Calibri</vt:lpstr>
      <vt:lpstr>Cambria</vt:lpstr>
      <vt:lpstr>Candara</vt:lpstr>
      <vt:lpstr>Century Gothic</vt:lpstr>
      <vt:lpstr>Franklin Gothic Book</vt:lpstr>
      <vt:lpstr>Regionalt stöd grön</vt:lpstr>
      <vt:lpstr>1_Regionalt stöd grön</vt:lpstr>
      <vt:lpstr>Förberedelse inför mötet;</vt:lpstr>
      <vt:lpstr>Under mötet;</vt:lpstr>
      <vt:lpstr>Avsluta mötet;</vt:lpstr>
      <vt:lpstr>Tillsammans för unga vuxna</vt:lpstr>
      <vt:lpstr>Tillsammans för unga vuxna</vt:lpstr>
      <vt:lpstr>Tillsammans för unga vuxna</vt:lpstr>
      <vt:lpstr>Tillsammans för unga vuxna-  alla frågor är framtagna av unga vuxna med psykosociala problem.</vt:lpstr>
      <vt:lpstr>PowerPoint-presentation</vt:lpstr>
      <vt:lpstr>PowerPoint-presentation</vt:lpstr>
      <vt:lpstr>PowerPoint-presentation</vt:lpstr>
      <vt:lpstr>Tillsammans för unga vuxna - din kunskap är viktig för oss!</vt:lpstr>
      <vt:lpstr>Tillsammans för unga vuxna - har du frågor?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Samverkan för unga vuxna</dc:title>
  <dc:creator>Ulvenhag, Maria</dc:creator>
  <cp:lastModifiedBy>Sjöqvist, Malin</cp:lastModifiedBy>
  <cp:revision>2</cp:revision>
  <cp:lastPrinted>2022-09-01T15:13:47Z</cp:lastPrinted>
  <dcterms:created xsi:type="dcterms:W3CDTF">2022-09-05T11:48:34Z</dcterms:created>
  <dcterms:modified xsi:type="dcterms:W3CDTF">2024-01-26T14:49:42Z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0x01010070886EB77ECCBB4F8A14E06266E2A1E5</vt:lpwstr>
  </property>
  <property fmtid="{D5CDD505-2E9C-101B-9397-08002B2CF9AE}" pid="3" name="MediaServiceImageTags">
    <vt:lpwstr/>
  </property>
</Properties>
</file>